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7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77" r:id="rId12"/>
    <p:sldId id="271" r:id="rId13"/>
    <p:sldId id="270" r:id="rId14"/>
    <p:sldId id="268" r:id="rId15"/>
    <p:sldId id="269" r:id="rId16"/>
    <p:sldId id="274" r:id="rId17"/>
    <p:sldId id="272" r:id="rId18"/>
    <p:sldId id="273" r:id="rId19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492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492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r">
              <a:defRPr sz="1200"/>
            </a:lvl1pPr>
          </a:lstStyle>
          <a:p>
            <a:fld id="{D7029026-FDC9-4DCD-94E7-674037C0AB03}" type="datetimeFigureOut">
              <a:rPr kumimoji="1" lang="ja-JP" altLang="en-US" smtClean="0"/>
              <a:t>2023/10/15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52538"/>
            <a:ext cx="6015037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10" rIns="91419" bIns="4571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976" y="4821298"/>
            <a:ext cx="5510213" cy="3945275"/>
          </a:xfrm>
          <a:prstGeom prst="rect">
            <a:avLst/>
          </a:prstGeom>
        </p:spPr>
        <p:txBody>
          <a:bodyPr vert="horz" lIns="91419" tIns="45710" rIns="91419" bIns="4571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7222"/>
            <a:ext cx="2984500" cy="501492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2075" y="9517222"/>
            <a:ext cx="2984500" cy="501492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r">
              <a:defRPr sz="1200"/>
            </a:lvl1pPr>
          </a:lstStyle>
          <a:p>
            <a:fld id="{712D109E-7E41-4BC6-947B-535928EA4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146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C31C-4430-462B-88E8-BDD41F9258A6}" type="datetime1">
              <a:rPr kumimoji="1" lang="ja-JP" altLang="en-US" smtClean="0"/>
              <a:t>2023/10/15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227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07DB5-858E-44B0-93B1-70C30145DC8F}" type="datetime1">
              <a:rPr kumimoji="1" lang="ja-JP" altLang="en-US" smtClean="0"/>
              <a:t>2023/10/15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083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92C3-2F42-468E-AAC4-EC87E1A8D95F}" type="datetime1">
              <a:rPr kumimoji="1" lang="ja-JP" altLang="en-US" smtClean="0"/>
              <a:t>2023/10/15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602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AAB9-D3CF-455D-9281-E4180C986965}" type="datetime1">
              <a:rPr kumimoji="1" lang="ja-JP" altLang="en-US" smtClean="0"/>
              <a:t>2023/10/15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8801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CA6B-D7D7-469B-920C-DC252A1D6A1C}" type="datetime1">
              <a:rPr kumimoji="1" lang="ja-JP" altLang="en-US" smtClean="0"/>
              <a:t>2023/10/15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1711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4099-9047-4ECC-AEE3-2D7BA1092316}" type="datetime1">
              <a:rPr kumimoji="1" lang="ja-JP" altLang="en-US" smtClean="0"/>
              <a:t>2023/10/15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1628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D8088-56CF-41FB-881D-BBF86EDE1ABF}" type="datetime1">
              <a:rPr kumimoji="1" lang="ja-JP" altLang="en-US" smtClean="0"/>
              <a:t>2023/10/15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398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7934-5D6A-4DF8-82F9-98C3306DD5D3}" type="datetime1">
              <a:rPr kumimoji="1" lang="ja-JP" altLang="en-US" smtClean="0"/>
              <a:t>2023/10/15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845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D59D-6FF0-441F-B6BB-9578F4A3BA8B}" type="datetime1">
              <a:rPr kumimoji="1" lang="ja-JP" altLang="en-US" smtClean="0"/>
              <a:t>2023/10/15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63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7A7-A905-4DE5-9219-92E446ED5569}" type="datetime1">
              <a:rPr kumimoji="1" lang="ja-JP" altLang="en-US" smtClean="0"/>
              <a:t>2023/10/15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43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19F4-E46B-4F8F-920A-0D52753B2744}" type="datetime1">
              <a:rPr kumimoji="1" lang="ja-JP" altLang="en-US" smtClean="0"/>
              <a:t>2023/10/15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72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E0CE9-8F98-4ACC-BDF4-E18EBA06E59D}" type="datetime1">
              <a:rPr kumimoji="1" lang="ja-JP" altLang="en-US" smtClean="0"/>
              <a:t>2023/10/15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A2121-99E6-4481-8F67-8C6E13DF4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203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0955EAE5-8206-5D4B-4E3E-3A493627D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2598" y="4638986"/>
            <a:ext cx="9144000" cy="1655762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E7CC58-AF01-CD53-B9A0-C6DDEE107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2" y="408298"/>
            <a:ext cx="11610975" cy="588645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3A731D4-A7BC-4D24-5803-6AA02D87E92B}"/>
              </a:ext>
            </a:extLst>
          </p:cNvPr>
          <p:cNvSpPr txBox="1"/>
          <p:nvPr/>
        </p:nvSpPr>
        <p:spPr>
          <a:xfrm>
            <a:off x="4523873" y="6396335"/>
            <a:ext cx="718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6">
                    <a:lumMod val="50000"/>
                  </a:schemeClr>
                </a:solidFill>
              </a:rPr>
              <a:t>2023</a:t>
            </a:r>
            <a:r>
              <a:rPr kumimoji="1" lang="ja-JP" altLang="en-US" sz="2400" b="1" dirty="0">
                <a:solidFill>
                  <a:schemeClr val="accent6">
                    <a:lumMod val="50000"/>
                  </a:schemeClr>
                </a:solidFill>
              </a:rPr>
              <a:t>年</a:t>
            </a:r>
            <a:r>
              <a:rPr kumimoji="1" lang="en-US" altLang="ja-JP" sz="2400" b="1" dirty="0">
                <a:solidFill>
                  <a:schemeClr val="accent6">
                    <a:lumMod val="50000"/>
                  </a:schemeClr>
                </a:solidFill>
              </a:rPr>
              <a:t>10</a:t>
            </a:r>
            <a:r>
              <a:rPr kumimoji="1" lang="ja-JP" altLang="en-US" sz="2400" b="1" dirty="0">
                <a:solidFill>
                  <a:schemeClr val="accent6">
                    <a:lumMod val="50000"/>
                  </a:schemeClr>
                </a:solidFill>
              </a:rPr>
              <a:t>月</a:t>
            </a:r>
            <a:r>
              <a:rPr kumimoji="1" lang="en-US" altLang="ja-JP" sz="2400" b="1" dirty="0">
                <a:solidFill>
                  <a:schemeClr val="accent6">
                    <a:lumMod val="50000"/>
                  </a:schemeClr>
                </a:solidFill>
              </a:rPr>
              <a:t>22</a:t>
            </a:r>
            <a:r>
              <a:rPr kumimoji="1" lang="ja-JP" altLang="en-US" sz="2400" b="1" dirty="0">
                <a:solidFill>
                  <a:schemeClr val="accent6">
                    <a:lumMod val="50000"/>
                  </a:schemeClr>
                </a:solidFill>
              </a:rPr>
              <a:t>日開催　　　　　</a:t>
            </a:r>
            <a:r>
              <a:rPr kumimoji="1" lang="ja-JP" altLang="en-US" dirty="0"/>
              <a:t>大会ブリーフィング資料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A2662784-3B46-558D-A874-D8F240598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0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05"/>
    </mc:Choice>
    <mc:Fallback>
      <p:transition spd="slow" advTm="5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398" y="0"/>
            <a:ext cx="10313709" cy="1420543"/>
          </a:xfrm>
        </p:spPr>
        <p:txBody>
          <a:bodyPr>
            <a:normAutofit/>
          </a:bodyPr>
          <a:lstStyle/>
          <a:p>
            <a:pPr algn="ctr"/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　参加受付・駐車場について</a:t>
            </a:r>
            <a:endParaRPr kumimoji="1" lang="ja-JP" altLang="en-US" b="1" dirty="0">
              <a:solidFill>
                <a:schemeClr val="accent6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3A36D2-8614-5A78-9DC8-9FCD234BBA5F}"/>
              </a:ext>
            </a:extLst>
          </p:cNvPr>
          <p:cNvSpPr txBox="1"/>
          <p:nvPr/>
        </p:nvSpPr>
        <p:spPr>
          <a:xfrm>
            <a:off x="1830730" y="1420543"/>
            <a:ext cx="1007725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受付会場：ひるぜん高原センター東倉庫入口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（真庭市蒜山上福田）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前日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21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日（土）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11:00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18:00</a:t>
            </a: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当日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22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日（日）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3:30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　各コーススタートセレモニー前まで</a:t>
            </a:r>
          </a:p>
          <a:p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持参するもの</a:t>
            </a:r>
            <a:endParaRPr kumimoji="1" lang="en-US" altLang="ja-JP" sz="2000" b="1" dirty="0">
              <a:solidFill>
                <a:schemeClr val="accent6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１．エントリーの際に番号を届けた携帯電話・スマートフォン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２．必携装備品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選手受付の流れ</a:t>
            </a:r>
            <a:endParaRPr kumimoji="1" lang="en-US" altLang="ja-JP" sz="2000" b="1" dirty="0">
              <a:solidFill>
                <a:schemeClr val="accent6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必携品チェック受付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にて、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大会本部からお送りした「選手証」の打ちだし、もしくはスマホ画面を提示し、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「参加コース」「お名前」「ゼッケン番号」を申告してください。　　　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↓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担当の指示に従って、装備品を見せてください。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↓</a:t>
            </a:r>
            <a:endParaRPr kumimoji="1" lang="en-US" altLang="ja-JP" sz="2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参加者受付に移動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し、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「ナンバーカード」「参加記念品」を受け取ってください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BD9AF5-CC34-0236-570B-087B2970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97EFB37-04BC-307F-32F9-0033D92C08B9}"/>
              </a:ext>
            </a:extLst>
          </p:cNvPr>
          <p:cNvSpPr/>
          <p:nvPr/>
        </p:nvSpPr>
        <p:spPr>
          <a:xfrm>
            <a:off x="2023786" y="2897392"/>
            <a:ext cx="7793983" cy="66930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8CDBC7A7-0E77-72D6-65D1-C673C1486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3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01"/>
    </mc:Choice>
    <mc:Fallback>
      <p:transition spd="slow" advTm="101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398" y="-170132"/>
            <a:ext cx="10313709" cy="1420543"/>
          </a:xfrm>
        </p:spPr>
        <p:txBody>
          <a:bodyPr>
            <a:normAutofit/>
          </a:bodyPr>
          <a:lstStyle/>
          <a:p>
            <a:pPr algn="ctr"/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　参加受付・駐車場について</a:t>
            </a:r>
            <a:endParaRPr kumimoji="1" lang="ja-JP" altLang="en-US" b="1" dirty="0">
              <a:solidFill>
                <a:schemeClr val="accent6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4ABB5F28-C1E2-2BC3-1179-383F952B700B}"/>
              </a:ext>
            </a:extLst>
          </p:cNvPr>
          <p:cNvSpPr/>
          <p:nvPr/>
        </p:nvSpPr>
        <p:spPr>
          <a:xfrm>
            <a:off x="3930977" y="1284402"/>
            <a:ext cx="1202507" cy="10722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6D2F2EF4-F698-AB61-D005-D7A992BE61FF}"/>
              </a:ext>
            </a:extLst>
          </p:cNvPr>
          <p:cNvSpPr/>
          <p:nvPr/>
        </p:nvSpPr>
        <p:spPr>
          <a:xfrm>
            <a:off x="4271281" y="5650029"/>
            <a:ext cx="542629" cy="37467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43FF285-B431-B181-2829-25A4BE30BF56}"/>
              </a:ext>
            </a:extLst>
          </p:cNvPr>
          <p:cNvSpPr txBox="1"/>
          <p:nvPr/>
        </p:nvSpPr>
        <p:spPr>
          <a:xfrm>
            <a:off x="222539" y="3734494"/>
            <a:ext cx="1433997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</a:rPr>
              <a:t>大会備品</a:t>
            </a:r>
            <a:endParaRPr kumimoji="1" lang="en-US" altLang="ja-JP" b="1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b="1" dirty="0">
                <a:solidFill>
                  <a:schemeClr val="bg1"/>
                </a:solidFill>
              </a:rPr>
              <a:t>置き場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6CAAFD4-8EB1-E60C-49AE-973377A85AD2}"/>
              </a:ext>
            </a:extLst>
          </p:cNvPr>
          <p:cNvSpPr txBox="1"/>
          <p:nvPr/>
        </p:nvSpPr>
        <p:spPr>
          <a:xfrm>
            <a:off x="213632" y="4402928"/>
            <a:ext cx="1583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建物付近への駐車は搬入の妨げになりますのでお控えください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F1D2C35-0BDB-605E-7326-E3F768079FB4}"/>
              </a:ext>
            </a:extLst>
          </p:cNvPr>
          <p:cNvSpPr/>
          <p:nvPr/>
        </p:nvSpPr>
        <p:spPr>
          <a:xfrm>
            <a:off x="239330" y="3722348"/>
            <a:ext cx="1417206" cy="163811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2BD518E-56A5-DB9A-EE82-E3AA11041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5A7A317-472A-4E43-CD42-6DE646066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030" y="985421"/>
            <a:ext cx="9816432" cy="5696366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8963B26-7DF6-FC1F-3F26-C8B6E3865CA3}"/>
              </a:ext>
            </a:extLst>
          </p:cNvPr>
          <p:cNvCxnSpPr>
            <a:cxnSpLocks/>
          </p:cNvCxnSpPr>
          <p:nvPr/>
        </p:nvCxnSpPr>
        <p:spPr>
          <a:xfrm>
            <a:off x="1562787" y="5165889"/>
            <a:ext cx="4021267" cy="95410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0A34ADF-D11B-5FF8-DDC6-A217DF5C5F8C}"/>
              </a:ext>
            </a:extLst>
          </p:cNvPr>
          <p:cNvSpPr/>
          <p:nvPr/>
        </p:nvSpPr>
        <p:spPr>
          <a:xfrm>
            <a:off x="5408555" y="5908180"/>
            <a:ext cx="301841" cy="3284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FEF528A-519E-E740-6D3F-5FA866CA5B47}"/>
              </a:ext>
            </a:extLst>
          </p:cNvPr>
          <p:cNvSpPr/>
          <p:nvPr/>
        </p:nvSpPr>
        <p:spPr>
          <a:xfrm>
            <a:off x="8788894" y="2689934"/>
            <a:ext cx="1198486" cy="1864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80199F-7764-3C5C-E1B4-C50E5FB5C2F8}"/>
              </a:ext>
            </a:extLst>
          </p:cNvPr>
          <p:cNvSpPr/>
          <p:nvPr/>
        </p:nvSpPr>
        <p:spPr>
          <a:xfrm>
            <a:off x="8087557" y="2876365"/>
            <a:ext cx="1340528" cy="1864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84CACB2-961B-29F4-A479-D9AECB27B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6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68"/>
    </mc:Choice>
    <mc:Fallback>
      <p:transition spd="slow" advTm="30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497" y="56299"/>
            <a:ext cx="10313709" cy="1354557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③コース概要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-Ⅰ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ショートコース</a:t>
            </a:r>
            <a:b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sz="36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（グリーナブルショートコース）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0A118F90-8400-9C4C-CD32-B3867FB5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6CAD7CF-A321-AE31-DEC9-D3B4A2F2A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798" y="1319702"/>
            <a:ext cx="5057053" cy="563265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3AA6B80-8EA2-EFAB-3125-FF03B05DA8D5}"/>
              </a:ext>
            </a:extLst>
          </p:cNvPr>
          <p:cNvSpPr txBox="1"/>
          <p:nvPr/>
        </p:nvSpPr>
        <p:spPr>
          <a:xfrm>
            <a:off x="513866" y="4799634"/>
            <a:ext cx="3080305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A1</a:t>
            </a:r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>
                <a:solidFill>
                  <a:srgbClr val="FF0000"/>
                </a:solidFill>
              </a:rPr>
              <a:t>A7</a:t>
            </a:r>
            <a:r>
              <a:rPr kumimoji="1" lang="ja-JP" altLang="en-US" dirty="0"/>
              <a:t>：　ダラダラ上り</a:t>
            </a:r>
            <a:endParaRPr kumimoji="1" lang="en-US" altLang="ja-JP" dirty="0"/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A7</a:t>
            </a:r>
            <a:r>
              <a:rPr kumimoji="1" lang="ja-JP" altLang="en-US" b="1" dirty="0">
                <a:solidFill>
                  <a:srgbClr val="FF0000"/>
                </a:solidFill>
              </a:rPr>
              <a:t>～渡渉地点</a:t>
            </a:r>
            <a:r>
              <a:rPr kumimoji="1" lang="ja-JP" altLang="en-US" dirty="0"/>
              <a:t>：　</a:t>
            </a:r>
            <a:r>
              <a:rPr kumimoji="1" lang="en-US" altLang="ja-JP" dirty="0"/>
              <a:t>1.5㎞</a:t>
            </a:r>
          </a:p>
          <a:p>
            <a:r>
              <a:rPr kumimoji="1" lang="ja-JP" altLang="en-US" dirty="0"/>
              <a:t>　　</a:t>
            </a:r>
            <a:r>
              <a:rPr kumimoji="1" lang="ja-JP" altLang="en-US" b="1" u="sng" dirty="0"/>
              <a:t>注意</a:t>
            </a:r>
            <a:r>
              <a:rPr kumimoji="1" lang="ja-JP" altLang="en-US" dirty="0"/>
              <a:t>　明連川を渡る</a:t>
            </a:r>
            <a:endParaRPr kumimoji="1" lang="en-US" altLang="ja-JP" dirty="0"/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渡渉地点～ゴール</a:t>
            </a:r>
            <a:r>
              <a:rPr kumimoji="1" lang="ja-JP" altLang="en-US" dirty="0"/>
              <a:t>：</a:t>
            </a:r>
            <a:endParaRPr kumimoji="1" lang="en-US" altLang="ja-JP" dirty="0"/>
          </a:p>
          <a:p>
            <a:r>
              <a:rPr kumimoji="1" lang="ja-JP" altLang="en-US" dirty="0"/>
              <a:t>　　林道</a:t>
            </a:r>
            <a:r>
              <a:rPr kumimoji="1" lang="en-US" altLang="ja-JP" dirty="0"/>
              <a:t>3km</a:t>
            </a:r>
            <a:r>
              <a:rPr kumimoji="1" lang="ja-JP" altLang="en-US" dirty="0"/>
              <a:t>、ロード</a:t>
            </a:r>
            <a:r>
              <a:rPr kumimoji="1" lang="en-US" altLang="ja-JP" dirty="0"/>
              <a:t>3km</a:t>
            </a:r>
            <a:r>
              <a:rPr kumimoji="1" lang="ja-JP" altLang="en-US" dirty="0"/>
              <a:t>　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0F52F7-F952-A7AD-6314-05C5A63E429C}"/>
              </a:ext>
            </a:extLst>
          </p:cNvPr>
          <p:cNvSpPr txBox="1"/>
          <p:nvPr/>
        </p:nvSpPr>
        <p:spPr>
          <a:xfrm>
            <a:off x="8152068" y="1684911"/>
            <a:ext cx="3613317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■トレイル率</a:t>
            </a:r>
            <a:r>
              <a:rPr kumimoji="1" lang="ja-JP" altLang="en-US" dirty="0"/>
              <a:t>　約</a:t>
            </a:r>
            <a:r>
              <a:rPr kumimoji="1" lang="en-US" altLang="ja-JP" dirty="0"/>
              <a:t>60%</a:t>
            </a:r>
          </a:p>
          <a:p>
            <a:r>
              <a:rPr kumimoji="1" lang="ja-JP" altLang="en-US" b="1" dirty="0"/>
              <a:t>■ロード部分　</a:t>
            </a:r>
            <a:r>
              <a:rPr kumimoji="1" lang="ja-JP" altLang="en-US" dirty="0"/>
              <a:t>合計</a:t>
            </a:r>
            <a:r>
              <a:rPr kumimoji="1" lang="en-US" altLang="ja-JP" dirty="0"/>
              <a:t>6.5km</a:t>
            </a:r>
          </a:p>
          <a:p>
            <a:r>
              <a:rPr kumimoji="1" lang="ja-JP" altLang="en-US" dirty="0"/>
              <a:t>　　・スタートから約</a:t>
            </a:r>
            <a:r>
              <a:rPr kumimoji="1" lang="en-US" altLang="ja-JP" dirty="0"/>
              <a:t>3km</a:t>
            </a:r>
          </a:p>
          <a:p>
            <a:r>
              <a:rPr kumimoji="1" lang="ja-JP" altLang="en-US" dirty="0"/>
              <a:t>　　・</a:t>
            </a:r>
            <a:r>
              <a:rPr kumimoji="1" lang="en-US" altLang="ja-JP" dirty="0"/>
              <a:t>A7</a:t>
            </a:r>
            <a:r>
              <a:rPr kumimoji="1" lang="ja-JP" altLang="en-US" dirty="0"/>
              <a:t>から</a:t>
            </a:r>
            <a:r>
              <a:rPr kumimoji="1" lang="en-US" altLang="ja-JP" dirty="0"/>
              <a:t>1.5km</a:t>
            </a:r>
          </a:p>
          <a:p>
            <a:r>
              <a:rPr kumimoji="1" lang="ja-JP" altLang="en-US" dirty="0"/>
              <a:t>　　・ゴール前</a:t>
            </a:r>
            <a:r>
              <a:rPr kumimoji="1" lang="en-US" altLang="ja-JP" dirty="0"/>
              <a:t>3km</a:t>
            </a:r>
            <a:endParaRPr kumimoji="1" lang="ja-JP" altLang="en-US" dirty="0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559B0EEF-F7E8-50B8-0D9A-1907BCF47959}"/>
              </a:ext>
            </a:extLst>
          </p:cNvPr>
          <p:cNvSpPr/>
          <p:nvPr/>
        </p:nvSpPr>
        <p:spPr>
          <a:xfrm>
            <a:off x="4478213" y="1410856"/>
            <a:ext cx="351000" cy="3676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91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71"/>
    </mc:Choice>
    <mc:Fallback>
      <p:transition spd="slow" advTm="15847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05324E6D-2D5B-A701-D927-4CC761185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569" y="1286090"/>
            <a:ext cx="5332227" cy="550598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497" y="65924"/>
            <a:ext cx="10313709" cy="1354557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③コース概要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-Ⅱ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ミドルコース</a:t>
            </a:r>
            <a:b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</a:t>
            </a:r>
            <a:r>
              <a:rPr kumimoji="1" lang="ja-JP" altLang="en-US" sz="36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（ひるぜん高原コース）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0F52F7-F952-A7AD-6314-05C5A63E429C}"/>
              </a:ext>
            </a:extLst>
          </p:cNvPr>
          <p:cNvSpPr txBox="1"/>
          <p:nvPr/>
        </p:nvSpPr>
        <p:spPr>
          <a:xfrm>
            <a:off x="1765878" y="875835"/>
            <a:ext cx="3043105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■トレイル率　約</a:t>
            </a:r>
            <a:r>
              <a:rPr kumimoji="1" lang="en-US" altLang="ja-JP" dirty="0"/>
              <a:t>74%</a:t>
            </a:r>
          </a:p>
          <a:p>
            <a:r>
              <a:rPr kumimoji="1" lang="ja-JP" altLang="en-US" dirty="0"/>
              <a:t>■ロード部分　合計</a:t>
            </a:r>
            <a:r>
              <a:rPr kumimoji="1" lang="en-US" altLang="ja-JP" dirty="0"/>
              <a:t>11km</a:t>
            </a:r>
          </a:p>
          <a:p>
            <a:r>
              <a:rPr kumimoji="1" lang="ja-JP" altLang="en-US" dirty="0"/>
              <a:t>　　・スタートから約</a:t>
            </a:r>
            <a:r>
              <a:rPr kumimoji="1" lang="en-US" altLang="ja-JP" dirty="0"/>
              <a:t>5km</a:t>
            </a:r>
          </a:p>
          <a:p>
            <a:r>
              <a:rPr kumimoji="1" lang="ja-JP" altLang="en-US" dirty="0"/>
              <a:t>　　・</a:t>
            </a:r>
            <a:r>
              <a:rPr kumimoji="1" lang="ja-JP" altLang="en-US" u="sng" dirty="0"/>
              <a:t>穴が乢</a:t>
            </a:r>
            <a:r>
              <a:rPr kumimoji="1" lang="ja-JP" altLang="en-US" dirty="0"/>
              <a:t>から</a:t>
            </a:r>
            <a:r>
              <a:rPr kumimoji="1" lang="en-US" altLang="ja-JP" dirty="0"/>
              <a:t>1.5㎞km</a:t>
            </a:r>
          </a:p>
          <a:p>
            <a:r>
              <a:rPr kumimoji="1" lang="ja-JP" altLang="en-US" dirty="0"/>
              <a:t>　　・</a:t>
            </a:r>
            <a:r>
              <a:rPr kumimoji="1" lang="en-US" altLang="ja-JP" dirty="0"/>
              <a:t>A7</a:t>
            </a:r>
            <a:r>
              <a:rPr kumimoji="1" lang="ja-JP" altLang="en-US" dirty="0"/>
              <a:t>から</a:t>
            </a:r>
            <a:r>
              <a:rPr kumimoji="1" lang="en-US" altLang="ja-JP" dirty="0"/>
              <a:t>1.5km</a:t>
            </a:r>
          </a:p>
          <a:p>
            <a:r>
              <a:rPr kumimoji="1" lang="ja-JP" altLang="en-US" dirty="0"/>
              <a:t>　　・ゴール前</a:t>
            </a:r>
            <a:r>
              <a:rPr kumimoji="1" lang="en-US" altLang="ja-JP" dirty="0"/>
              <a:t>3km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3ADE42F-19A1-1285-4F9F-354323828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94" y="2706382"/>
            <a:ext cx="3651821" cy="3737172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F225323-56D2-BFD3-B879-F73E93F8D880}"/>
              </a:ext>
            </a:extLst>
          </p:cNvPr>
          <p:cNvSpPr/>
          <p:nvPr/>
        </p:nvSpPr>
        <p:spPr>
          <a:xfrm>
            <a:off x="4119513" y="5420412"/>
            <a:ext cx="1140644" cy="137166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44564C4-9FE6-7A86-C6AF-3E3ABA60F1B3}"/>
              </a:ext>
            </a:extLst>
          </p:cNvPr>
          <p:cNvSpPr/>
          <p:nvPr/>
        </p:nvSpPr>
        <p:spPr>
          <a:xfrm>
            <a:off x="120388" y="2729338"/>
            <a:ext cx="3651821" cy="373717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227B508C-CEEA-9E7A-54F1-F5746FB23E6A}"/>
              </a:ext>
            </a:extLst>
          </p:cNvPr>
          <p:cNvCxnSpPr>
            <a:cxnSpLocks/>
          </p:cNvCxnSpPr>
          <p:nvPr/>
        </p:nvCxnSpPr>
        <p:spPr>
          <a:xfrm>
            <a:off x="3772209" y="2729338"/>
            <a:ext cx="1487948" cy="269107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84A0458-EA2F-D58F-C364-95341A8EB23F}"/>
              </a:ext>
            </a:extLst>
          </p:cNvPr>
          <p:cNvCxnSpPr/>
          <p:nvPr/>
        </p:nvCxnSpPr>
        <p:spPr>
          <a:xfrm>
            <a:off x="3772209" y="6464839"/>
            <a:ext cx="347304" cy="327237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楕円 14">
            <a:extLst>
              <a:ext uri="{FF2B5EF4-FFF2-40B4-BE49-F238E27FC236}">
                <a16:creationId xmlns:a16="http://schemas.microsoft.com/office/drawing/2014/main" id="{2389647B-900C-5B9B-A51A-2647ADD6732D}"/>
              </a:ext>
            </a:extLst>
          </p:cNvPr>
          <p:cNvSpPr/>
          <p:nvPr/>
        </p:nvSpPr>
        <p:spPr>
          <a:xfrm>
            <a:off x="1647646" y="5703216"/>
            <a:ext cx="1001286" cy="650450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47EC1754-AE14-9077-35F1-D5871881D021}"/>
              </a:ext>
            </a:extLst>
          </p:cNvPr>
          <p:cNvSpPr/>
          <p:nvPr/>
        </p:nvSpPr>
        <p:spPr>
          <a:xfrm>
            <a:off x="4394903" y="6464839"/>
            <a:ext cx="414780" cy="2498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2FB9782-AF71-EA8A-D61C-5DD84A801E59}"/>
              </a:ext>
            </a:extLst>
          </p:cNvPr>
          <p:cNvSpPr txBox="1"/>
          <p:nvPr/>
        </p:nvSpPr>
        <p:spPr>
          <a:xfrm>
            <a:off x="8807950" y="1248254"/>
            <a:ext cx="3261252" cy="31393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START</a:t>
            </a:r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>
                <a:solidFill>
                  <a:srgbClr val="FF0000"/>
                </a:solidFill>
              </a:rPr>
              <a:t>A2</a:t>
            </a:r>
            <a:r>
              <a:rPr kumimoji="1" lang="ja-JP" altLang="en-US" b="1" dirty="0"/>
              <a:t>：</a:t>
            </a:r>
            <a:endParaRPr kumimoji="1" lang="en-US" altLang="ja-JP" b="1" dirty="0"/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　</a:t>
            </a:r>
            <a:r>
              <a:rPr kumimoji="1" lang="ja-JP" altLang="en-US" b="1" dirty="0"/>
              <a:t>　～鳩ヶ原　ロード</a:t>
            </a:r>
            <a:r>
              <a:rPr kumimoji="1" lang="en-US" altLang="ja-JP" b="1" dirty="0"/>
              <a:t>5km</a:t>
            </a:r>
          </a:p>
          <a:p>
            <a:r>
              <a:rPr kumimoji="1" lang="ja-JP" altLang="en-US" b="1" dirty="0"/>
              <a:t>　　～旧大山みち（林の中）</a:t>
            </a:r>
            <a:endParaRPr kumimoji="1" lang="en-US" altLang="ja-JP" b="1" dirty="0"/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　　</a:t>
            </a:r>
            <a:r>
              <a:rPr kumimoji="1" lang="ja-JP" altLang="en-US" b="1" dirty="0"/>
              <a:t>～</a:t>
            </a:r>
            <a:r>
              <a:rPr kumimoji="1" lang="en-US" altLang="ja-JP" b="1" dirty="0"/>
              <a:t>A2</a:t>
            </a:r>
            <a:r>
              <a:rPr kumimoji="1" lang="ja-JP" altLang="en-US" b="1" dirty="0"/>
              <a:t>（演習林管理道）</a:t>
            </a:r>
            <a:endParaRPr kumimoji="1" lang="en-US" altLang="ja-JP" b="1" dirty="0"/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A2</a:t>
            </a:r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>
                <a:solidFill>
                  <a:srgbClr val="FF0000"/>
                </a:solidFill>
              </a:rPr>
              <a:t>A2</a:t>
            </a:r>
            <a:r>
              <a:rPr kumimoji="1" lang="ja-JP" altLang="en-US" b="1" dirty="0"/>
              <a:t>：</a:t>
            </a:r>
            <a:endParaRPr kumimoji="1" lang="en-US" altLang="ja-JP" b="1" dirty="0"/>
          </a:p>
          <a:p>
            <a:r>
              <a:rPr kumimoji="1" lang="ja-JP" altLang="en-US" b="1" dirty="0"/>
              <a:t>　　～三平登山口・三平山頂</a:t>
            </a:r>
            <a:endParaRPr kumimoji="1" lang="en-US" altLang="ja-JP" b="1" dirty="0"/>
          </a:p>
          <a:p>
            <a:r>
              <a:rPr kumimoji="1" lang="ja-JP" altLang="en-US" b="1" dirty="0"/>
              <a:t>　　　　　　（</a:t>
            </a:r>
            <a:r>
              <a:rPr kumimoji="1" lang="en-US" altLang="ja-JP" b="1" dirty="0"/>
              <a:t>400m</a:t>
            </a:r>
            <a:r>
              <a:rPr kumimoji="1" lang="ja-JP" altLang="en-US" b="1" dirty="0"/>
              <a:t>上り）</a:t>
            </a:r>
            <a:endParaRPr kumimoji="1" lang="en-US" altLang="ja-JP" b="1" dirty="0"/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　　</a:t>
            </a:r>
            <a:r>
              <a:rPr kumimoji="1" lang="en-US" altLang="ja-JP" b="1" dirty="0">
                <a:solidFill>
                  <a:srgbClr val="FF0000"/>
                </a:solidFill>
              </a:rPr>
              <a:t>※</a:t>
            </a:r>
            <a:r>
              <a:rPr kumimoji="1" lang="ja-JP" altLang="en-US" b="1" dirty="0">
                <a:solidFill>
                  <a:srgbClr val="FF0000"/>
                </a:solidFill>
              </a:rPr>
              <a:t>路肩走行禁止区間有り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kumimoji="1" lang="ja-JP" altLang="en-US" b="1" dirty="0"/>
              <a:t>　　～穴が乢（</a:t>
            </a:r>
            <a:r>
              <a:rPr kumimoji="1" lang="en-US" altLang="ja-JP" b="1" dirty="0"/>
              <a:t>200m</a:t>
            </a:r>
            <a:r>
              <a:rPr kumimoji="1" lang="ja-JP" altLang="en-US" b="1" dirty="0"/>
              <a:t>急下降）</a:t>
            </a:r>
            <a:endParaRPr kumimoji="1" lang="en-US" altLang="ja-JP" b="1" dirty="0"/>
          </a:p>
          <a:p>
            <a:r>
              <a:rPr kumimoji="1" lang="ja-JP" altLang="en-US" b="1" dirty="0"/>
              <a:t>　　</a:t>
            </a:r>
            <a:r>
              <a:rPr kumimoji="1" lang="ja-JP" altLang="en-US" b="1" dirty="0">
                <a:solidFill>
                  <a:srgbClr val="FF0000"/>
                </a:solidFill>
              </a:rPr>
              <a:t>　　</a:t>
            </a:r>
            <a:r>
              <a:rPr kumimoji="1" lang="ja-JP" altLang="en-US" b="1" dirty="0"/>
              <a:t>～三平山登山口　</a:t>
            </a:r>
            <a:endParaRPr kumimoji="1" lang="en-US" altLang="ja-JP" b="1" dirty="0"/>
          </a:p>
          <a:p>
            <a:r>
              <a:rPr kumimoji="1" lang="ja-JP" altLang="en-US" b="1" dirty="0"/>
              <a:t>　　　　　　　ロード</a:t>
            </a:r>
            <a:r>
              <a:rPr kumimoji="1" lang="en-US" altLang="ja-JP" b="1" dirty="0"/>
              <a:t>1.5km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BD7AA3B8-9E28-D24F-76CA-2AF15FA1FB53}"/>
              </a:ext>
            </a:extLst>
          </p:cNvPr>
          <p:cNvSpPr/>
          <p:nvPr/>
        </p:nvSpPr>
        <p:spPr>
          <a:xfrm>
            <a:off x="4810293" y="5785732"/>
            <a:ext cx="358219" cy="320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9AE2C21-DF8A-9201-F287-F97533632D36}"/>
              </a:ext>
            </a:extLst>
          </p:cNvPr>
          <p:cNvSpPr/>
          <p:nvPr/>
        </p:nvSpPr>
        <p:spPr>
          <a:xfrm>
            <a:off x="2469822" y="276580"/>
            <a:ext cx="358219" cy="320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D2D748F7-7807-2230-3E71-03B47BFED33D}"/>
              </a:ext>
            </a:extLst>
          </p:cNvPr>
          <p:cNvSpPr/>
          <p:nvPr/>
        </p:nvSpPr>
        <p:spPr>
          <a:xfrm>
            <a:off x="3073138" y="3676970"/>
            <a:ext cx="758127" cy="650450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B3E86C0-4F7A-1192-ECB6-451FF0A9CE79}"/>
              </a:ext>
            </a:extLst>
          </p:cNvPr>
          <p:cNvSpPr txBox="1"/>
          <p:nvPr/>
        </p:nvSpPr>
        <p:spPr>
          <a:xfrm>
            <a:off x="5347947" y="6182056"/>
            <a:ext cx="1459329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三平山登山口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B061CB6-8388-AC0C-4A33-6CBD7E2DADFB}"/>
              </a:ext>
            </a:extLst>
          </p:cNvPr>
          <p:cNvSpPr txBox="1"/>
          <p:nvPr/>
        </p:nvSpPr>
        <p:spPr>
          <a:xfrm>
            <a:off x="8833367" y="5895871"/>
            <a:ext cx="321041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A2</a:t>
            </a:r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>
                <a:solidFill>
                  <a:srgbClr val="FF0000"/>
                </a:solidFill>
              </a:rPr>
              <a:t>A1</a:t>
            </a:r>
            <a:r>
              <a:rPr kumimoji="1" lang="ja-JP" altLang="en-US" b="1" dirty="0"/>
              <a:t>：演習林管理道</a:t>
            </a:r>
            <a:endParaRPr kumimoji="1" lang="en-US" altLang="ja-JP" b="1" dirty="0"/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A1</a:t>
            </a:r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ja-JP" altLang="en-US" b="1" dirty="0"/>
              <a:t>：ショートコース同じ</a:t>
            </a:r>
            <a:endParaRPr kumimoji="1" lang="ja-JP" altLang="en-US" dirty="0"/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ACBAA7F8-0DB0-7D69-AB3A-6980E6A6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13</a:t>
            </a:fld>
            <a:endParaRPr kumimoji="1"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419E75D-6D4C-84B8-3FF6-E085EACCE039}"/>
              </a:ext>
            </a:extLst>
          </p:cNvPr>
          <p:cNvCxnSpPr>
            <a:endCxn id="11" idx="6"/>
          </p:cNvCxnSpPr>
          <p:nvPr/>
        </p:nvCxnSpPr>
        <p:spPr>
          <a:xfrm flipH="1" flipV="1">
            <a:off x="5168512" y="5945988"/>
            <a:ext cx="179435" cy="2360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矢印: 環状 26">
            <a:extLst>
              <a:ext uri="{FF2B5EF4-FFF2-40B4-BE49-F238E27FC236}">
                <a16:creationId xmlns:a16="http://schemas.microsoft.com/office/drawing/2014/main" id="{4257706A-3814-B22D-68E5-07C6756D4F91}"/>
              </a:ext>
            </a:extLst>
          </p:cNvPr>
          <p:cNvSpPr/>
          <p:nvPr/>
        </p:nvSpPr>
        <p:spPr>
          <a:xfrm rot="10189766" flipH="1">
            <a:off x="2198377" y="5879409"/>
            <a:ext cx="787971" cy="637451"/>
          </a:xfrm>
          <a:prstGeom prst="circularArrow">
            <a:avLst>
              <a:gd name="adj1" fmla="val 0"/>
              <a:gd name="adj2" fmla="val 1672447"/>
              <a:gd name="adj3" fmla="val 18844697"/>
              <a:gd name="adj4" fmla="val 11044300"/>
              <a:gd name="adj5" fmla="val 1531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C3BFD0-0CAA-0304-0BDE-3D2D4C408E64}"/>
              </a:ext>
            </a:extLst>
          </p:cNvPr>
          <p:cNvSpPr txBox="1"/>
          <p:nvPr/>
        </p:nvSpPr>
        <p:spPr>
          <a:xfrm>
            <a:off x="2179094" y="3949606"/>
            <a:ext cx="461665" cy="6716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b="1" dirty="0">
                <a:solidFill>
                  <a:srgbClr val="00B0F0"/>
                </a:solidFill>
              </a:rPr>
              <a:t>土塁</a:t>
            </a:r>
          </a:p>
        </p:txBody>
      </p:sp>
    </p:spTree>
    <p:extLst>
      <p:ext uri="{BB962C8B-B14F-4D97-AF65-F5344CB8AC3E}">
        <p14:creationId xmlns:p14="http://schemas.microsoft.com/office/powerpoint/2010/main" val="103095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892"/>
    </mc:Choice>
    <mc:Fallback>
      <p:transition spd="slow" advTm="1948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309B13F3-5AD2-C433-7E1D-ABB67258A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699" y="1604543"/>
            <a:ext cx="8524891" cy="576523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45" y="7444"/>
            <a:ext cx="10313709" cy="1354557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③コース概要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-Ⅲ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ロングコース</a:t>
            </a:r>
            <a:br>
              <a:rPr kumimoji="1" lang="en-US" altLang="ja-JP" sz="48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sz="36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（あさなべ・みひらやま縦走コース）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88E17CC-F9A3-57E9-60B7-8E66BF275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5" y="1354526"/>
            <a:ext cx="3652768" cy="3734167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53C1BB1-FFBA-1DA4-D91C-FF51D1245020}"/>
              </a:ext>
            </a:extLst>
          </p:cNvPr>
          <p:cNvSpPr/>
          <p:nvPr/>
        </p:nvSpPr>
        <p:spPr>
          <a:xfrm>
            <a:off x="6485215" y="5408621"/>
            <a:ext cx="1057310" cy="128115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DC322B8-2481-BA4D-38FD-37C91C874FCE}"/>
              </a:ext>
            </a:extLst>
          </p:cNvPr>
          <p:cNvSpPr/>
          <p:nvPr/>
        </p:nvSpPr>
        <p:spPr>
          <a:xfrm>
            <a:off x="480437" y="1354525"/>
            <a:ext cx="3652768" cy="373416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1630CF6-AC30-820D-FA20-2BD8E01B4368}"/>
              </a:ext>
            </a:extLst>
          </p:cNvPr>
          <p:cNvCxnSpPr>
            <a:cxnSpLocks/>
          </p:cNvCxnSpPr>
          <p:nvPr/>
        </p:nvCxnSpPr>
        <p:spPr>
          <a:xfrm flipH="1" flipV="1">
            <a:off x="4084573" y="1362001"/>
            <a:ext cx="3484581" cy="403399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BFE97BF-E7C7-C369-EB8B-C2FD8AF6AD6D}"/>
              </a:ext>
            </a:extLst>
          </p:cNvPr>
          <p:cNvCxnSpPr>
            <a:cxnSpLocks/>
          </p:cNvCxnSpPr>
          <p:nvPr/>
        </p:nvCxnSpPr>
        <p:spPr>
          <a:xfrm>
            <a:off x="4133205" y="5088692"/>
            <a:ext cx="1962795" cy="193230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DDA335-6F89-A56D-1BBB-79A3B140CAAB}"/>
              </a:ext>
            </a:extLst>
          </p:cNvPr>
          <p:cNvSpPr txBox="1"/>
          <p:nvPr/>
        </p:nvSpPr>
        <p:spPr>
          <a:xfrm>
            <a:off x="8305145" y="5880975"/>
            <a:ext cx="1459329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三平山登山口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18038D70-1F10-C6B7-5575-DF82BB49FB0C}"/>
              </a:ext>
            </a:extLst>
          </p:cNvPr>
          <p:cNvSpPr/>
          <p:nvPr/>
        </p:nvSpPr>
        <p:spPr>
          <a:xfrm>
            <a:off x="7569154" y="5866429"/>
            <a:ext cx="351000" cy="3676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8F7460-7E56-B748-DDF2-6148CCFAF097}"/>
              </a:ext>
            </a:extLst>
          </p:cNvPr>
          <p:cNvSpPr txBox="1"/>
          <p:nvPr/>
        </p:nvSpPr>
        <p:spPr>
          <a:xfrm>
            <a:off x="48728" y="5250921"/>
            <a:ext cx="4703748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START</a:t>
            </a:r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>
                <a:solidFill>
                  <a:srgbClr val="FF0000"/>
                </a:solidFill>
              </a:rPr>
              <a:t>A2</a:t>
            </a:r>
            <a:r>
              <a:rPr kumimoji="1" lang="ja-JP" altLang="en-US" b="1" dirty="0"/>
              <a:t>：演習林管理道</a:t>
            </a:r>
            <a:endParaRPr kumimoji="1" lang="en-US" altLang="ja-JP" b="1" dirty="0"/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A2</a:t>
            </a:r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>
                <a:solidFill>
                  <a:srgbClr val="FF0000"/>
                </a:solidFill>
              </a:rPr>
              <a:t>A3</a:t>
            </a:r>
            <a:r>
              <a:rPr kumimoji="1" lang="ja-JP" altLang="en-US" b="1" dirty="0"/>
              <a:t>：</a:t>
            </a:r>
            <a:endParaRPr kumimoji="1" lang="en-US" altLang="ja-JP" b="1" dirty="0"/>
          </a:p>
          <a:p>
            <a:r>
              <a:rPr kumimoji="1" lang="ja-JP" altLang="en-US" b="1" dirty="0"/>
              <a:t>　　～三平登山口・三平山頂（</a:t>
            </a:r>
            <a:r>
              <a:rPr kumimoji="1" lang="en-US" altLang="ja-JP" b="1" dirty="0"/>
              <a:t>400m</a:t>
            </a:r>
            <a:r>
              <a:rPr kumimoji="1" lang="ja-JP" altLang="en-US" b="1" dirty="0"/>
              <a:t>上り）</a:t>
            </a:r>
            <a:endParaRPr kumimoji="1" lang="en-US" altLang="ja-JP" b="1" dirty="0"/>
          </a:p>
          <a:p>
            <a:r>
              <a:rPr kumimoji="1" lang="ja-JP" altLang="en-US" b="1" dirty="0"/>
              <a:t>　</a:t>
            </a:r>
            <a:r>
              <a:rPr kumimoji="1" lang="en-US" altLang="ja-JP" b="1" dirty="0">
                <a:solidFill>
                  <a:srgbClr val="FF0000"/>
                </a:solidFill>
              </a:rPr>
              <a:t>※</a:t>
            </a:r>
            <a:r>
              <a:rPr kumimoji="1" lang="ja-JP" altLang="en-US" b="1" dirty="0">
                <a:solidFill>
                  <a:srgbClr val="FF0000"/>
                </a:solidFill>
              </a:rPr>
              <a:t>路肩走行禁止区間</a:t>
            </a:r>
            <a:r>
              <a:rPr kumimoji="1" lang="en-US" altLang="ja-JP" b="1" dirty="0">
                <a:solidFill>
                  <a:srgbClr val="FF0000"/>
                </a:solidFill>
              </a:rPr>
              <a:t>,</a:t>
            </a:r>
            <a:r>
              <a:rPr kumimoji="1" lang="ja-JP" altLang="en-US" b="1" dirty="0">
                <a:solidFill>
                  <a:srgbClr val="FF0000"/>
                </a:solidFill>
              </a:rPr>
              <a:t>　歩行指定区間有り　　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　　</a:t>
            </a:r>
            <a:r>
              <a:rPr kumimoji="1" lang="ja-JP" altLang="en-US" b="1" dirty="0"/>
              <a:t>～穴が乢（</a:t>
            </a:r>
            <a:r>
              <a:rPr kumimoji="1" lang="en-US" altLang="ja-JP" b="1" dirty="0"/>
              <a:t>200m</a:t>
            </a:r>
            <a:r>
              <a:rPr kumimoji="1" lang="ja-JP" altLang="en-US" b="1" dirty="0"/>
              <a:t>急下降、ロープ設置）　　</a:t>
            </a:r>
            <a:endParaRPr kumimoji="1" lang="en-US" altLang="ja-JP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CBD43EF-4551-6DF9-5930-31F076118282}"/>
              </a:ext>
            </a:extLst>
          </p:cNvPr>
          <p:cNvSpPr txBox="1"/>
          <p:nvPr/>
        </p:nvSpPr>
        <p:spPr>
          <a:xfrm>
            <a:off x="9357548" y="807748"/>
            <a:ext cx="2834452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■トレイル率　約</a:t>
            </a:r>
            <a:r>
              <a:rPr kumimoji="1" lang="en-US" altLang="ja-JP" dirty="0"/>
              <a:t>85%</a:t>
            </a:r>
          </a:p>
          <a:p>
            <a:r>
              <a:rPr kumimoji="1" lang="ja-JP" altLang="en-US" dirty="0"/>
              <a:t>■ロード部分　合計</a:t>
            </a:r>
            <a:r>
              <a:rPr kumimoji="1" lang="en-US" altLang="ja-JP" dirty="0"/>
              <a:t>12km</a:t>
            </a:r>
          </a:p>
          <a:p>
            <a:r>
              <a:rPr kumimoji="1" lang="ja-JP" altLang="en-US" dirty="0"/>
              <a:t>　・スタートから約</a:t>
            </a:r>
            <a:r>
              <a:rPr kumimoji="1" lang="en-US" altLang="ja-JP" dirty="0"/>
              <a:t>3km</a:t>
            </a:r>
          </a:p>
          <a:p>
            <a:r>
              <a:rPr kumimoji="1" lang="ja-JP" altLang="en-US" dirty="0"/>
              <a:t>　・</a:t>
            </a:r>
            <a:r>
              <a:rPr kumimoji="1" lang="en-US" altLang="ja-JP" dirty="0"/>
              <a:t>A4</a:t>
            </a:r>
            <a:r>
              <a:rPr kumimoji="1" lang="ja-JP" altLang="en-US" dirty="0"/>
              <a:t>から</a:t>
            </a:r>
            <a:r>
              <a:rPr kumimoji="1" lang="en-US" altLang="ja-JP" dirty="0"/>
              <a:t>4km</a:t>
            </a:r>
          </a:p>
          <a:p>
            <a:r>
              <a:rPr kumimoji="1" lang="ja-JP" altLang="en-US" dirty="0"/>
              <a:t>　・</a:t>
            </a:r>
            <a:r>
              <a:rPr kumimoji="1" lang="en-US" altLang="ja-JP" dirty="0"/>
              <a:t>A7</a:t>
            </a:r>
            <a:r>
              <a:rPr kumimoji="1" lang="ja-JP" altLang="en-US" dirty="0"/>
              <a:t>から</a:t>
            </a:r>
            <a:r>
              <a:rPr kumimoji="1" lang="en-US" altLang="ja-JP" dirty="0"/>
              <a:t>1.5km</a:t>
            </a:r>
          </a:p>
          <a:p>
            <a:r>
              <a:rPr kumimoji="1" lang="ja-JP" altLang="en-US" dirty="0"/>
              <a:t>　・ゴール前</a:t>
            </a:r>
            <a:r>
              <a:rPr kumimoji="1" lang="en-US" altLang="ja-JP" dirty="0"/>
              <a:t>3km</a:t>
            </a:r>
            <a:endParaRPr kumimoji="1" lang="ja-JP" altLang="en-US" dirty="0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0504C51A-E498-A54C-A914-EAFE5274D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2680E561-570C-E5CF-D289-63987A7E626E}"/>
              </a:ext>
            </a:extLst>
          </p:cNvPr>
          <p:cNvSpPr/>
          <p:nvPr/>
        </p:nvSpPr>
        <p:spPr>
          <a:xfrm>
            <a:off x="2111604" y="4487159"/>
            <a:ext cx="989815" cy="3582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8CDED06-C1B8-92A1-262E-1E287129EFAA}"/>
              </a:ext>
            </a:extLst>
          </p:cNvPr>
          <p:cNvSpPr txBox="1"/>
          <p:nvPr/>
        </p:nvSpPr>
        <p:spPr>
          <a:xfrm>
            <a:off x="2439028" y="2622291"/>
            <a:ext cx="461665" cy="6716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b="1" dirty="0">
                <a:solidFill>
                  <a:srgbClr val="00B0F0"/>
                </a:solidFill>
              </a:rPr>
              <a:t>土塁</a:t>
            </a:r>
          </a:p>
        </p:txBody>
      </p:sp>
    </p:spTree>
    <p:extLst>
      <p:ext uri="{BB962C8B-B14F-4D97-AF65-F5344CB8AC3E}">
        <p14:creationId xmlns:p14="http://schemas.microsoft.com/office/powerpoint/2010/main" val="55417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26"/>
    </mc:Choice>
    <mc:Fallback>
      <p:transition spd="slow" advTm="10842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C85D6CFE-2800-C0D6-B74B-80A8C78CF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88" y="1549400"/>
            <a:ext cx="6972300" cy="517207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90" y="52707"/>
            <a:ext cx="10313709" cy="135455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③コース概要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-Ⅲ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ロングコース</a:t>
            </a:r>
            <a:br>
              <a:rPr kumimoji="1" lang="en-US" altLang="ja-JP" sz="48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sz="48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kumimoji="1" lang="ja-JP" altLang="en-US" sz="36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（あさなべ・みひらやま縦走コース）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4CDBBA-36D0-B9F3-C85E-0E2BAF6FAA07}"/>
              </a:ext>
            </a:extLst>
          </p:cNvPr>
          <p:cNvSpPr txBox="1"/>
          <p:nvPr/>
        </p:nvSpPr>
        <p:spPr>
          <a:xfrm>
            <a:off x="5941895" y="1213690"/>
            <a:ext cx="5972287" cy="31393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A3</a:t>
            </a:r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>
                <a:solidFill>
                  <a:srgbClr val="FF0000"/>
                </a:solidFill>
              </a:rPr>
              <a:t>A4</a:t>
            </a:r>
            <a:r>
              <a:rPr kumimoji="1" lang="ja-JP" altLang="en-US" b="1" dirty="0"/>
              <a:t>：</a:t>
            </a:r>
            <a:endParaRPr kumimoji="1" lang="en-US" altLang="ja-JP" b="1" dirty="0"/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　</a:t>
            </a:r>
            <a:r>
              <a:rPr kumimoji="1" lang="ja-JP" altLang="en-US" b="1" dirty="0"/>
              <a:t>　～金ケ谷山頂～白馬山頂（稜線を走る）</a:t>
            </a:r>
            <a:endParaRPr kumimoji="1" lang="en-US" altLang="ja-JP" b="1" dirty="0"/>
          </a:p>
          <a:p>
            <a:r>
              <a:rPr kumimoji="1" lang="ja-JP" altLang="en-US" b="1" dirty="0"/>
              <a:t>　　～田浪山の家</a:t>
            </a:r>
            <a:r>
              <a:rPr kumimoji="1" lang="en-US" altLang="ja-JP" b="1" dirty="0">
                <a:solidFill>
                  <a:srgbClr val="FF0000"/>
                </a:solidFill>
              </a:rPr>
              <a:t>A4</a:t>
            </a:r>
            <a:r>
              <a:rPr kumimoji="1" lang="ja-JP" altLang="en-US" b="1" dirty="0"/>
              <a:t>（登山道下る）</a:t>
            </a:r>
            <a:r>
              <a:rPr kumimoji="1" lang="ja-JP" altLang="en-US" b="1" dirty="0">
                <a:solidFill>
                  <a:srgbClr val="FF0000"/>
                </a:solidFill>
              </a:rPr>
              <a:t>関門</a:t>
            </a:r>
            <a:r>
              <a:rPr kumimoji="1" lang="en-US" altLang="ja-JP" b="1" dirty="0">
                <a:solidFill>
                  <a:srgbClr val="FF0000"/>
                </a:solidFill>
              </a:rPr>
              <a:t>12:00</a:t>
            </a:r>
            <a:r>
              <a:rPr kumimoji="1" lang="ja-JP" altLang="en-US" b="1" dirty="0">
                <a:solidFill>
                  <a:srgbClr val="FF0000"/>
                </a:solidFill>
              </a:rPr>
              <a:t>（</a:t>
            </a:r>
            <a:r>
              <a:rPr kumimoji="1" lang="en-US" altLang="ja-JP" b="1" dirty="0">
                <a:solidFill>
                  <a:srgbClr val="FF0000"/>
                </a:solidFill>
              </a:rPr>
              <a:t>7</a:t>
            </a:r>
            <a:r>
              <a:rPr kumimoji="1" lang="ja-JP" altLang="en-US" b="1" dirty="0">
                <a:solidFill>
                  <a:srgbClr val="FF0000"/>
                </a:solidFill>
              </a:rPr>
              <a:t>時間）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A4 </a:t>
            </a:r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>
                <a:solidFill>
                  <a:srgbClr val="FF0000"/>
                </a:solidFill>
              </a:rPr>
              <a:t>A5</a:t>
            </a:r>
            <a:r>
              <a:rPr kumimoji="1" lang="ja-JP" altLang="en-US" b="1" dirty="0"/>
              <a:t>：</a:t>
            </a:r>
            <a:endParaRPr kumimoji="1" lang="en-US" altLang="ja-JP" b="1" dirty="0"/>
          </a:p>
          <a:p>
            <a:r>
              <a:rPr kumimoji="1" lang="ja-JP" altLang="en-US" b="1" dirty="0"/>
              <a:t>　　～笠杖登山口</a:t>
            </a:r>
            <a:r>
              <a:rPr kumimoji="1" lang="en-US" altLang="ja-JP" b="1" dirty="0">
                <a:solidFill>
                  <a:srgbClr val="FF0000"/>
                </a:solidFill>
              </a:rPr>
              <a:t>A5</a:t>
            </a:r>
            <a:r>
              <a:rPr kumimoji="1" lang="ja-JP" altLang="en-US" b="1" dirty="0"/>
              <a:t>（ロード５</a:t>
            </a:r>
            <a:r>
              <a:rPr kumimoji="1" lang="en-US" altLang="ja-JP" b="1" dirty="0"/>
              <a:t>km</a:t>
            </a:r>
            <a:r>
              <a:rPr kumimoji="1" lang="ja-JP" altLang="en-US" b="1" dirty="0"/>
              <a:t>、林道４</a:t>
            </a:r>
            <a:r>
              <a:rPr kumimoji="1" lang="en-US" altLang="ja-JP" b="1" dirty="0"/>
              <a:t>km</a:t>
            </a:r>
            <a:r>
              <a:rPr kumimoji="1" lang="ja-JP" altLang="en-US" b="1" dirty="0"/>
              <a:t>）</a:t>
            </a:r>
            <a:endParaRPr kumimoji="1" lang="en-US" altLang="ja-JP" b="1" dirty="0"/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A5</a:t>
            </a:r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>
                <a:solidFill>
                  <a:srgbClr val="FF0000"/>
                </a:solidFill>
              </a:rPr>
              <a:t>A6</a:t>
            </a:r>
            <a:r>
              <a:rPr kumimoji="1" lang="ja-JP" altLang="en-US" b="1" dirty="0"/>
              <a:t>：</a:t>
            </a:r>
            <a:endParaRPr kumimoji="1" lang="en-US" altLang="ja-JP" b="1" dirty="0"/>
          </a:p>
          <a:p>
            <a:r>
              <a:rPr kumimoji="1" lang="ja-JP" altLang="en-US" b="1" dirty="0"/>
              <a:t>　　～笠杖山頂（一気に</a:t>
            </a:r>
            <a:r>
              <a:rPr kumimoji="1" lang="en-US" altLang="ja-JP" b="1" dirty="0"/>
              <a:t>700m</a:t>
            </a:r>
            <a:r>
              <a:rPr kumimoji="1" lang="ja-JP" altLang="en-US" b="1" dirty="0"/>
              <a:t>上る）</a:t>
            </a:r>
            <a:endParaRPr kumimoji="1" lang="en-US" altLang="ja-JP" b="1" dirty="0"/>
          </a:p>
          <a:p>
            <a:r>
              <a:rPr kumimoji="1" lang="ja-JP" altLang="en-US" b="1" dirty="0"/>
              <a:t>　　～金ケ谷登山口</a:t>
            </a:r>
            <a:r>
              <a:rPr kumimoji="1" lang="en-US" altLang="ja-JP" b="1" dirty="0">
                <a:solidFill>
                  <a:srgbClr val="FF0000"/>
                </a:solidFill>
              </a:rPr>
              <a:t>A6</a:t>
            </a:r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A6</a:t>
            </a:r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>
                <a:solidFill>
                  <a:srgbClr val="FF0000"/>
                </a:solidFill>
              </a:rPr>
              <a:t>A3</a:t>
            </a:r>
            <a:r>
              <a:rPr kumimoji="1" lang="ja-JP" altLang="en-US" b="1" dirty="0"/>
              <a:t>：</a:t>
            </a:r>
            <a:endParaRPr kumimoji="1" lang="en-US" altLang="ja-JP" b="1" dirty="0"/>
          </a:p>
          <a:p>
            <a:r>
              <a:rPr kumimoji="1" lang="ja-JP" altLang="en-US" b="1" dirty="0"/>
              <a:t>　　～金ケ谷山頂（ひたすら上る）</a:t>
            </a:r>
            <a:endParaRPr kumimoji="1" lang="en-US" altLang="ja-JP" b="1" dirty="0"/>
          </a:p>
          <a:p>
            <a:r>
              <a:rPr kumimoji="1" lang="ja-JP" altLang="en-US" b="1" dirty="0"/>
              <a:t>　　～朝鍋</a:t>
            </a:r>
            <a:r>
              <a:rPr kumimoji="1" lang="en-US" altLang="ja-JP" b="1" dirty="0">
                <a:solidFill>
                  <a:srgbClr val="FF0000"/>
                </a:solidFill>
              </a:rPr>
              <a:t>A3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C9FF980B-FDBF-DEB7-1585-7628BE123C6F}"/>
              </a:ext>
            </a:extLst>
          </p:cNvPr>
          <p:cNvSpPr/>
          <p:nvPr/>
        </p:nvSpPr>
        <p:spPr>
          <a:xfrm>
            <a:off x="4012789" y="2555181"/>
            <a:ext cx="385565" cy="367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5577C4E6-4085-2525-6808-A7F2AF392060}"/>
              </a:ext>
            </a:extLst>
          </p:cNvPr>
          <p:cNvSpPr/>
          <p:nvPr/>
        </p:nvSpPr>
        <p:spPr>
          <a:xfrm>
            <a:off x="1733946" y="3432864"/>
            <a:ext cx="385565" cy="367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C6F8A0-E50F-1BCB-783F-54BD45DB22C1}"/>
              </a:ext>
            </a:extLst>
          </p:cNvPr>
          <p:cNvSpPr txBox="1"/>
          <p:nvPr/>
        </p:nvSpPr>
        <p:spPr>
          <a:xfrm>
            <a:off x="546934" y="3140075"/>
            <a:ext cx="117353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白馬山頂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97DA6E0-E47A-B41F-A4B9-6F86F059BE98}"/>
              </a:ext>
            </a:extLst>
          </p:cNvPr>
          <p:cNvSpPr txBox="1"/>
          <p:nvPr/>
        </p:nvSpPr>
        <p:spPr>
          <a:xfrm>
            <a:off x="3666439" y="6363498"/>
            <a:ext cx="1216647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笠杖登山口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DCD0F4D-ACA1-8875-066B-5DC694C07811}"/>
              </a:ext>
            </a:extLst>
          </p:cNvPr>
          <p:cNvCxnSpPr/>
          <p:nvPr/>
        </p:nvCxnSpPr>
        <p:spPr>
          <a:xfrm flipV="1">
            <a:off x="3486091" y="1836776"/>
            <a:ext cx="0" cy="386499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046C43-5C59-52AB-F249-A9DC59C76747}"/>
              </a:ext>
            </a:extLst>
          </p:cNvPr>
          <p:cNvSpPr txBox="1"/>
          <p:nvPr/>
        </p:nvSpPr>
        <p:spPr>
          <a:xfrm>
            <a:off x="4274829" y="3729740"/>
            <a:ext cx="143989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金ケ谷登山口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363BE4D-E694-902C-E481-EF8A49F5DC68}"/>
              </a:ext>
            </a:extLst>
          </p:cNvPr>
          <p:cNvSpPr txBox="1"/>
          <p:nvPr/>
        </p:nvSpPr>
        <p:spPr>
          <a:xfrm>
            <a:off x="4450944" y="2639570"/>
            <a:ext cx="126378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金ケ谷山頂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CF785D9-571D-57B1-74AB-7E4F5C96FAFF}"/>
              </a:ext>
            </a:extLst>
          </p:cNvPr>
          <p:cNvSpPr txBox="1"/>
          <p:nvPr/>
        </p:nvSpPr>
        <p:spPr>
          <a:xfrm>
            <a:off x="2613042" y="4851792"/>
            <a:ext cx="1053397" cy="3468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笠杖山頂</a:t>
            </a: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7E830B7-20DB-69F9-917A-C28FCAEF00EC}"/>
              </a:ext>
            </a:extLst>
          </p:cNvPr>
          <p:cNvSpPr/>
          <p:nvPr/>
        </p:nvSpPr>
        <p:spPr>
          <a:xfrm>
            <a:off x="3673424" y="5044623"/>
            <a:ext cx="339365" cy="3468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7DE549-8719-9AE6-B112-ADC22D84D385}"/>
              </a:ext>
            </a:extLst>
          </p:cNvPr>
          <p:cNvSpPr txBox="1"/>
          <p:nvPr/>
        </p:nvSpPr>
        <p:spPr>
          <a:xfrm>
            <a:off x="5641945" y="5629226"/>
            <a:ext cx="627223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A3</a:t>
            </a:r>
            <a:r>
              <a:rPr kumimoji="1"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>
                <a:solidFill>
                  <a:srgbClr val="FF0000"/>
                </a:solidFill>
              </a:rPr>
              <a:t>A2</a:t>
            </a:r>
            <a:r>
              <a:rPr kumimoji="1" lang="ja-JP" altLang="en-US" b="1" dirty="0"/>
              <a:t>：</a:t>
            </a:r>
            <a:endParaRPr kumimoji="1" lang="en-US" altLang="ja-JP" b="1" dirty="0"/>
          </a:p>
          <a:p>
            <a:r>
              <a:rPr kumimoji="1" lang="ja-JP" altLang="en-US" b="1" dirty="0"/>
              <a:t>　　～穴が乢（</a:t>
            </a:r>
            <a:r>
              <a:rPr kumimoji="1" lang="en-US" altLang="ja-JP" b="1" dirty="0"/>
              <a:t>200m</a:t>
            </a:r>
            <a:r>
              <a:rPr kumimoji="1" lang="ja-JP" altLang="en-US" b="1" dirty="0"/>
              <a:t>急登、ロープ設置）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　　</a:t>
            </a:r>
            <a:r>
              <a:rPr kumimoji="1" lang="ja-JP" altLang="en-US" b="1" dirty="0"/>
              <a:t>～三平山頂（</a:t>
            </a:r>
            <a:r>
              <a:rPr kumimoji="1" lang="en-US" altLang="ja-JP" b="1" dirty="0"/>
              <a:t>400m</a:t>
            </a:r>
            <a:r>
              <a:rPr kumimoji="1" lang="ja-JP" altLang="en-US" b="1" dirty="0"/>
              <a:t>上り）</a:t>
            </a:r>
            <a:r>
              <a:rPr kumimoji="1" lang="en-US" altLang="ja-JP" b="1" dirty="0">
                <a:solidFill>
                  <a:srgbClr val="FF0000"/>
                </a:solidFill>
              </a:rPr>
              <a:t>※</a:t>
            </a:r>
            <a:r>
              <a:rPr kumimoji="1" lang="ja-JP" altLang="en-US" b="1" dirty="0">
                <a:solidFill>
                  <a:srgbClr val="FF0000"/>
                </a:solidFill>
              </a:rPr>
              <a:t>路肩走行禁止</a:t>
            </a:r>
            <a:r>
              <a:rPr kumimoji="1" lang="en-US" altLang="ja-JP" b="1" dirty="0">
                <a:solidFill>
                  <a:srgbClr val="FF0000"/>
                </a:solidFill>
              </a:rPr>
              <a:t>,</a:t>
            </a:r>
            <a:r>
              <a:rPr kumimoji="1" lang="ja-JP" altLang="en-US" b="1" dirty="0">
                <a:solidFill>
                  <a:srgbClr val="FF0000"/>
                </a:solidFill>
              </a:rPr>
              <a:t>歩行区間有　　　</a:t>
            </a:r>
            <a:endParaRPr kumimoji="1" lang="en-US" altLang="ja-JP" b="1" dirty="0"/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　　</a:t>
            </a:r>
            <a:r>
              <a:rPr kumimoji="1" lang="ja-JP" altLang="en-US" b="1" dirty="0"/>
              <a:t>～鳥大</a:t>
            </a:r>
            <a:r>
              <a:rPr kumimoji="1" lang="en-US" altLang="ja-JP" b="1" dirty="0"/>
              <a:t>FS</a:t>
            </a:r>
            <a:r>
              <a:rPr kumimoji="1" lang="ja-JP" altLang="en-US" b="1" dirty="0"/>
              <a:t>センター</a:t>
            </a:r>
            <a:r>
              <a:rPr kumimoji="1" lang="en-US" altLang="ja-JP" b="1" dirty="0">
                <a:solidFill>
                  <a:srgbClr val="FF0000"/>
                </a:solidFill>
              </a:rPr>
              <a:t>A2</a:t>
            </a:r>
            <a:r>
              <a:rPr kumimoji="1" lang="ja-JP" altLang="en-US" b="1" dirty="0">
                <a:solidFill>
                  <a:srgbClr val="FF0000"/>
                </a:solidFill>
              </a:rPr>
              <a:t>　関門</a:t>
            </a:r>
            <a:r>
              <a:rPr kumimoji="1" lang="en-US" altLang="ja-JP" b="1" dirty="0">
                <a:solidFill>
                  <a:srgbClr val="FF0000"/>
                </a:solidFill>
              </a:rPr>
              <a:t>16:00</a:t>
            </a:r>
            <a:r>
              <a:rPr kumimoji="1" lang="ja-JP" altLang="en-US" b="1" dirty="0">
                <a:solidFill>
                  <a:srgbClr val="FF0000"/>
                </a:solidFill>
              </a:rPr>
              <a:t>（</a:t>
            </a:r>
            <a:r>
              <a:rPr kumimoji="1" lang="en-US" altLang="ja-JP" b="1" dirty="0">
                <a:solidFill>
                  <a:srgbClr val="FF0000"/>
                </a:solidFill>
              </a:rPr>
              <a:t>11</a:t>
            </a:r>
            <a:r>
              <a:rPr kumimoji="1" lang="ja-JP" altLang="en-US" b="1" dirty="0">
                <a:solidFill>
                  <a:srgbClr val="FF0000"/>
                </a:solidFill>
              </a:rPr>
              <a:t>時間）　</a:t>
            </a:r>
            <a:endParaRPr kumimoji="1" lang="en-US" altLang="ja-JP" b="1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1C3E130-5CAF-4E4D-ACA9-C6DFF84C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EF59B56-DEE0-4634-8D66-D3DB4D0BC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913" y="4370098"/>
            <a:ext cx="4895850" cy="1209675"/>
          </a:xfrm>
          <a:prstGeom prst="rect">
            <a:avLst/>
          </a:prstGeom>
        </p:spPr>
      </p:pic>
      <p:sp>
        <p:nvSpPr>
          <p:cNvPr id="11" name="乗算記号 10">
            <a:extLst>
              <a:ext uri="{FF2B5EF4-FFF2-40B4-BE49-F238E27FC236}">
                <a16:creationId xmlns:a16="http://schemas.microsoft.com/office/drawing/2014/main" id="{FE996F2A-93F2-146C-7B52-F8B87B5DB336}"/>
              </a:ext>
            </a:extLst>
          </p:cNvPr>
          <p:cNvSpPr/>
          <p:nvPr/>
        </p:nvSpPr>
        <p:spPr>
          <a:xfrm>
            <a:off x="3053550" y="6249171"/>
            <a:ext cx="432541" cy="40460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31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"/>
    </mc:Choice>
    <mc:Fallback>
      <p:transition spd="slow" advTm="63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497" y="65924"/>
            <a:ext cx="10313709" cy="1354557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③コース概要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-Ⅲ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ロングコース</a:t>
            </a:r>
            <a:br>
              <a:rPr kumimoji="1" lang="en-US" altLang="ja-JP" sz="48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sz="36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（あさなべ・みひらやま縦走コース）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FE6E6D-ECFB-C908-9F9D-5D9BFE107099}"/>
              </a:ext>
            </a:extLst>
          </p:cNvPr>
          <p:cNvSpPr txBox="1"/>
          <p:nvPr/>
        </p:nvSpPr>
        <p:spPr>
          <a:xfrm>
            <a:off x="1281252" y="2428400"/>
            <a:ext cx="6723792" cy="14600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注意点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700"/>
              </a:lnSpc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A2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（鳥大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FS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センター）　関門１６：００（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時間）　</a:t>
            </a:r>
            <a:endParaRPr kumimoji="1" lang="en-US" altLang="ja-JP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700"/>
              </a:lnSpc>
            </a:pP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A1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（苗代）　　　　　　関門１７：００（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時間）</a:t>
            </a:r>
            <a:r>
              <a:rPr kumimoji="1"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700"/>
              </a:lnSpc>
            </a:pP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A7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（スカイライン）　　関門１８：００（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13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時間）</a:t>
            </a:r>
            <a:r>
              <a:rPr kumimoji="1"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A3C9F2-C3D2-B09A-C5D0-3EFB197DCA4F}"/>
              </a:ext>
            </a:extLst>
          </p:cNvPr>
          <p:cNvSpPr txBox="1"/>
          <p:nvPr/>
        </p:nvSpPr>
        <p:spPr>
          <a:xfrm>
            <a:off x="1281252" y="4037360"/>
            <a:ext cx="9898143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■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時以降は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人で走行せず、必ず複数人で走行してください。ヘッドライト必須。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■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A2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A1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A7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→渡渉地点→ゴール手前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1.5㎞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までは、演習林や山道で、まったく明かりがありません。転倒しやすいところもあり、気温も急に下がるため危険です。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■特に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A1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以降は、登山道で、熊の爪痕もあります。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4C062C6-1F26-09A8-BCF2-74F90AC44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585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93"/>
    </mc:Choice>
    <mc:Fallback>
      <p:transition spd="slow" advTm="5499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446" y="65924"/>
            <a:ext cx="8465270" cy="1088597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④大会の特徴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5052F1A-E22A-91CC-7482-5B4FC020BDC0}"/>
              </a:ext>
            </a:extLst>
          </p:cNvPr>
          <p:cNvSpPr txBox="1"/>
          <p:nvPr/>
        </p:nvSpPr>
        <p:spPr>
          <a:xfrm>
            <a:off x="2196446" y="889573"/>
            <a:ext cx="8804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accent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コースの約７割が国立公園内です</a:t>
            </a:r>
            <a:endParaRPr kumimoji="1" lang="en-US" altLang="ja-JP" sz="2800" b="1" dirty="0">
              <a:solidFill>
                <a:schemeClr val="accent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accent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国立公園外の地域でも、貴重な自然が残っています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75258B-18A2-0B5C-14B7-50CFEAA30E1B}"/>
              </a:ext>
            </a:extLst>
          </p:cNvPr>
          <p:cNvSpPr txBox="1"/>
          <p:nvPr/>
        </p:nvSpPr>
        <p:spPr>
          <a:xfrm>
            <a:off x="1412160" y="2662280"/>
            <a:ext cx="9702351" cy="3952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１）ブナ林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①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A1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A7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、②鳥取大学演習林内、③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A3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A4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、④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A5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A3</a:t>
            </a:r>
          </a:p>
          <a:p>
            <a:pPr>
              <a:lnSpc>
                <a:spcPts val="2000"/>
              </a:lnSpc>
            </a:pP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２）三平山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古代に茅の狩場として祭りがおこなわれていた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明治期に軍馬教練として土塁（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65km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）が築かれた・・・市の文化財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000"/>
              </a:lnSpc>
            </a:pP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３）鳩ヶ原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茅狩場として、今も利用され、守られている　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000"/>
              </a:lnSpc>
            </a:pP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４）大山みち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大山山岳信仰と牛馬往来の道・・・大山まで続く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000"/>
              </a:lnSpc>
            </a:pP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５）新庄村の山の保全と森林経営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山の上半分は自然林として守り、谷や山の下半分に杉檜の植林（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75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年輪伐）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D6893FD-07AE-840E-55E7-892165BE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534CBB-8FD6-6B20-483B-7629629A7FC9}"/>
              </a:ext>
            </a:extLst>
          </p:cNvPr>
          <p:cNvSpPr txBox="1"/>
          <p:nvPr/>
        </p:nvSpPr>
        <p:spPr>
          <a:xfrm>
            <a:off x="1298730" y="2003777"/>
            <a:ext cx="970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今年の完走賞は、珪藻土のコースターです。</a:t>
            </a:r>
            <a:r>
              <a:rPr kumimoji="1" lang="en-US" altLang="ja-JP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万年前、この地域が湖であったことの証です。</a:t>
            </a:r>
          </a:p>
        </p:txBody>
      </p:sp>
    </p:spTree>
    <p:extLst>
      <p:ext uri="{BB962C8B-B14F-4D97-AF65-F5344CB8AC3E}">
        <p14:creationId xmlns:p14="http://schemas.microsoft.com/office/powerpoint/2010/main" val="339673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149"/>
    </mc:Choice>
    <mc:Fallback>
      <p:transition spd="slow" advTm="15914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29" y="212294"/>
            <a:ext cx="10313709" cy="1354557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最後に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75258B-18A2-0B5C-14B7-50CFEAA30E1B}"/>
              </a:ext>
            </a:extLst>
          </p:cNvPr>
          <p:cNvSpPr txBox="1"/>
          <p:nvPr/>
        </p:nvSpPr>
        <p:spPr>
          <a:xfrm>
            <a:off x="1348033" y="2130458"/>
            <a:ext cx="1005525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ボランティア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ボランティアと地元の協力という土台の上で、遊んでいるランナー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ランナーの頑張りと笑顔が、地元とボランティアに感動を与えてくれる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84A118-9096-C1EE-8EC1-F7A272BDD0A3}"/>
              </a:ext>
            </a:extLst>
          </p:cNvPr>
          <p:cNvSpPr txBox="1"/>
          <p:nvPr/>
        </p:nvSpPr>
        <p:spPr>
          <a:xfrm>
            <a:off x="939538" y="4132920"/>
            <a:ext cx="10055258" cy="19774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さまざまな自然や、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それにつながる長年にわたって守られてきた伝統。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これらを体験し、それらを守る活動に、理解と支援を！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650CD75-4EB7-6F26-3F6A-3ABB67EF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554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61"/>
    </mc:Choice>
    <mc:Fallback>
      <p:transition spd="slow" advTm="12076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27" y="106949"/>
            <a:ext cx="10313709" cy="1048896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4104D4-F206-3C51-038E-5FE5C3F56AD4}"/>
              </a:ext>
            </a:extLst>
          </p:cNvPr>
          <p:cNvSpPr txBox="1"/>
          <p:nvPr/>
        </p:nvSpPr>
        <p:spPr>
          <a:xfrm>
            <a:off x="2051392" y="1246170"/>
            <a:ext cx="95855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accent6">
                    <a:lumMod val="75000"/>
                  </a:schemeClr>
                </a:solidFill>
              </a:rPr>
              <a:t>①ルール説明</a:t>
            </a:r>
            <a:endParaRPr kumimoji="1" lang="en-US" altLang="ja-JP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sz="2400" dirty="0"/>
              <a:t>　　</a:t>
            </a:r>
            <a:r>
              <a:rPr kumimoji="1" lang="en-US" altLang="ja-JP" sz="2400" dirty="0"/>
              <a:t>Ⅰ</a:t>
            </a:r>
            <a:r>
              <a:rPr kumimoji="1" lang="ja-JP" altLang="en-US" sz="2400" dirty="0"/>
              <a:t>　競技ルール</a:t>
            </a:r>
            <a:endParaRPr kumimoji="1" lang="en-US" altLang="ja-JP" sz="2400" dirty="0"/>
          </a:p>
          <a:p>
            <a:r>
              <a:rPr kumimoji="1" lang="ja-JP" altLang="en-US" sz="2400" dirty="0"/>
              <a:t>　　</a:t>
            </a:r>
            <a:r>
              <a:rPr kumimoji="1" lang="en-US" altLang="ja-JP" sz="2400" dirty="0"/>
              <a:t>Ⅱ</a:t>
            </a:r>
            <a:r>
              <a:rPr kumimoji="1" lang="ja-JP" altLang="en-US" sz="2400" dirty="0"/>
              <a:t>　装備ルール</a:t>
            </a:r>
            <a:endParaRPr kumimoji="1" lang="en-US" altLang="ja-JP" sz="2400" dirty="0"/>
          </a:p>
          <a:p>
            <a:r>
              <a:rPr kumimoji="1" lang="ja-JP" altLang="en-US" sz="2400" dirty="0"/>
              <a:t>　　</a:t>
            </a:r>
            <a:r>
              <a:rPr kumimoji="1" lang="en-US" altLang="ja-JP" sz="2400" dirty="0"/>
              <a:t>Ⅲ</a:t>
            </a:r>
            <a:r>
              <a:rPr kumimoji="1" lang="ja-JP" altLang="en-US" sz="2400" dirty="0"/>
              <a:t>　自然保護に関するルール</a:t>
            </a:r>
            <a:endParaRPr kumimoji="1" lang="en-US" altLang="ja-JP" sz="2400" dirty="0"/>
          </a:p>
          <a:p>
            <a:r>
              <a:rPr kumimoji="1" lang="ja-JP" altLang="en-US" sz="2400" dirty="0"/>
              <a:t>　　</a:t>
            </a:r>
            <a:endParaRPr kumimoji="1" lang="en-US" altLang="ja-JP" sz="2400" dirty="0"/>
          </a:p>
          <a:p>
            <a:r>
              <a:rPr kumimoji="1" lang="ja-JP" altLang="en-US" sz="2800" b="1" dirty="0">
                <a:solidFill>
                  <a:schemeClr val="accent6">
                    <a:lumMod val="75000"/>
                  </a:schemeClr>
                </a:solidFill>
              </a:rPr>
              <a:t>②参加受付・駐車場について</a:t>
            </a:r>
            <a:endParaRPr kumimoji="1" lang="en-US" altLang="ja-JP" sz="2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kumimoji="1" lang="en-US" altLang="ja-JP" sz="2400" dirty="0"/>
          </a:p>
          <a:p>
            <a:r>
              <a:rPr kumimoji="1" lang="ja-JP" altLang="en-US" sz="2800" b="1" dirty="0">
                <a:solidFill>
                  <a:schemeClr val="accent6">
                    <a:lumMod val="75000"/>
                  </a:schemeClr>
                </a:solidFill>
              </a:rPr>
              <a:t>③コース概要</a:t>
            </a:r>
            <a:endParaRPr kumimoji="1" lang="en-US" altLang="ja-JP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sz="2400" dirty="0"/>
              <a:t>　　</a:t>
            </a:r>
            <a:r>
              <a:rPr kumimoji="1" lang="en-US" altLang="ja-JP" sz="2400" dirty="0"/>
              <a:t>Ⅰ</a:t>
            </a:r>
            <a:r>
              <a:rPr kumimoji="1" lang="ja-JP" altLang="en-US" sz="2400" dirty="0"/>
              <a:t>　ショートコース（グリーナブルショートコース）　　</a:t>
            </a:r>
            <a:r>
              <a:rPr kumimoji="1" lang="en-US" altLang="ja-JP" sz="2400" dirty="0"/>
              <a:t>179</a:t>
            </a:r>
            <a:r>
              <a:rPr kumimoji="1" lang="ja-JP" altLang="en-US" sz="2400" dirty="0"/>
              <a:t>名　</a:t>
            </a:r>
          </a:p>
          <a:p>
            <a:r>
              <a:rPr kumimoji="1" lang="ja-JP" altLang="en-US" sz="2400" dirty="0"/>
              <a:t>　　</a:t>
            </a:r>
            <a:r>
              <a:rPr kumimoji="1" lang="en-US" altLang="ja-JP" sz="2400" dirty="0"/>
              <a:t>Ⅱ</a:t>
            </a:r>
            <a:r>
              <a:rPr kumimoji="1" lang="ja-JP" altLang="en-US" sz="2400" dirty="0"/>
              <a:t>　ミドルコース（ひるぜん高原コース）　　　　　　　</a:t>
            </a:r>
            <a:r>
              <a:rPr kumimoji="1" lang="en-US" altLang="ja-JP" sz="2400" dirty="0"/>
              <a:t>303</a:t>
            </a:r>
            <a:r>
              <a:rPr kumimoji="1" lang="ja-JP" altLang="en-US" sz="2400" dirty="0"/>
              <a:t>名</a:t>
            </a:r>
            <a:endParaRPr kumimoji="1" lang="en-US" altLang="ja-JP" sz="2400" dirty="0"/>
          </a:p>
          <a:p>
            <a:r>
              <a:rPr kumimoji="1" lang="ja-JP" altLang="en-US" sz="2400" dirty="0"/>
              <a:t>　　</a:t>
            </a:r>
            <a:r>
              <a:rPr kumimoji="1" lang="en-US" altLang="ja-JP" sz="2400" dirty="0"/>
              <a:t>Ⅲ</a:t>
            </a:r>
            <a:r>
              <a:rPr kumimoji="1" lang="ja-JP" altLang="en-US" sz="2400" dirty="0"/>
              <a:t>　ロングコース（あさなべ・みひらやま縦走コース）　</a:t>
            </a:r>
            <a:r>
              <a:rPr kumimoji="1" lang="en-US" altLang="ja-JP" sz="2400"/>
              <a:t>213</a:t>
            </a:r>
            <a:r>
              <a:rPr kumimoji="1" lang="ja-JP" altLang="en-US" sz="2400"/>
              <a:t>名</a:t>
            </a:r>
            <a:endParaRPr kumimoji="1" lang="ja-JP" altLang="en-US" sz="2400" dirty="0"/>
          </a:p>
          <a:p>
            <a:endParaRPr kumimoji="1" lang="en-US" altLang="ja-JP" sz="2400" dirty="0"/>
          </a:p>
          <a:p>
            <a:r>
              <a:rPr kumimoji="1" lang="ja-JP" altLang="en-US" sz="2800" b="1" dirty="0">
                <a:solidFill>
                  <a:schemeClr val="accent6">
                    <a:lumMod val="75000"/>
                  </a:schemeClr>
                </a:solidFill>
              </a:rPr>
              <a:t>④大会の特徴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670D702-5E2F-8B09-5E8E-3276C6D57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83F01750-11B9-930F-32B0-063D5F86E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9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97"/>
    </mc:Choice>
    <mc:Fallback>
      <p:transition spd="slow" advTm="42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764" y="128148"/>
            <a:ext cx="10313709" cy="1048896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-Ⅰ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競技ルール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8A1874-EBCA-F651-95A1-CCB7E0DB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FC4807-3061-0B30-FE35-EEE2D4BC0D79}"/>
              </a:ext>
            </a:extLst>
          </p:cNvPr>
          <p:cNvSpPr txBox="1"/>
          <p:nvPr/>
        </p:nvSpPr>
        <p:spPr>
          <a:xfrm>
            <a:off x="1233164" y="2183331"/>
            <a:ext cx="9516651" cy="4081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5AAB59E-C576-C8C7-6354-AA804F088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6549" y="1414287"/>
            <a:ext cx="9287248" cy="50346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000" b="0" i="0" u="none" strike="noStrike" cap="none" normalizeH="0" baseline="0" dirty="0">
              <a:ln>
                <a:noFill/>
              </a:ln>
              <a:solidFill>
                <a:srgbClr val="242424"/>
              </a:solidFill>
              <a:effectLst/>
              <a:latin typeface="Arial" panose="020B0604020202020204" pitchFamily="34" charset="0"/>
              <a:ea typeface="Noto Sans JP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1.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本レースは、定められたコースの所要時間の少ない選手から順位を決定するタイムレース方式と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ja-JP" sz="1600" dirty="0">
                <a:solidFill>
                  <a:srgbClr val="24242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する。</a:t>
            </a:r>
            <a:b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制限時間内に各関門に到着できない場合、その選手の競技は中止となり、係員の指示に従いコース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ja-JP" sz="1600" dirty="0">
                <a:solidFill>
                  <a:srgbClr val="24242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アウトしなければならない。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①あさなべ・みひらやま縦走コース（6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㎞）</a:t>
            </a:r>
            <a:b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第1関門（A6：田浪）約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25.3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km地点（7時間00分）12:00</a:t>
            </a:r>
            <a:b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第2関門（A2：鳥大）約48.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km地点（11時間0分）16:00</a:t>
            </a:r>
            <a:b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第3関門（A1：苗代）約55.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km地点（12時間00分）17:00</a:t>
            </a:r>
            <a:b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第4関門（A7：スカイライン）約60.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km地点（13時間00分）18:00</a:t>
            </a: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242424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ja-JP" altLang="ja-JP" sz="1600" b="0" i="0" u="none" strike="noStrike" cap="none" normalizeH="0" baseline="0" dirty="0">
              <a:ln>
                <a:noFill/>
              </a:ln>
              <a:solidFill>
                <a:srgbClr val="242424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ja-JP" sz="1600" dirty="0">
                <a:solidFill>
                  <a:srgbClr val="24242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2.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制限時間内にフィニッシュできなかった場合、完走とはならない。</a:t>
            </a:r>
            <a:b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solidFill>
                  <a:srgbClr val="24242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あさなべ・みひらやま縦走コース（6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㎞）／15時間</a:t>
            </a:r>
            <a:b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ひるぜん高原コース（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40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㎞）／8時間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22FC50-307D-719F-8EBA-98DC31CD14F5}"/>
              </a:ext>
            </a:extLst>
          </p:cNvPr>
          <p:cNvSpPr txBox="1"/>
          <p:nvPr/>
        </p:nvSpPr>
        <p:spPr>
          <a:xfrm>
            <a:off x="9017154" y="3135389"/>
            <a:ext cx="2608446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■ゴール地点の変更のため、全コースとも距離が伸びています。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■第</a:t>
            </a:r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関門が変更となっています</a:t>
            </a:r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昨年と同じになりました）。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■第</a:t>
            </a:r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関門以降は、昨年から</a:t>
            </a:r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時間早くなっています。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12CFF151-F56D-923C-1D60-6A60C11F9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5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07"/>
    </mc:Choice>
    <mc:Fallback>
      <p:transition spd="slow" advTm="122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538" y="138849"/>
            <a:ext cx="10313709" cy="1048896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-Ⅰ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競技ルール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C2C3A9C-590D-5454-8FEA-6596C76F9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077" y="1446850"/>
            <a:ext cx="9891563" cy="50788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82F4AED-9D47-67AD-9B88-76BB226DB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88" y="3884042"/>
            <a:ext cx="1785689" cy="283275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8F1818E-3EAD-3150-0EAB-EA7570D7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1B16529B-82A6-2580-6A7B-186CEC2EA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2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23"/>
    </mc:Choice>
    <mc:Fallback>
      <p:transition spd="slow" advTm="48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145" y="94236"/>
            <a:ext cx="10313709" cy="1048896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-Ⅰ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競技ルール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62BD4C-8D43-2F5F-A193-CCA702392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894" y="1261001"/>
            <a:ext cx="9498524" cy="548639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2194E99-823D-6992-2C5E-CCDF875DEF86}"/>
              </a:ext>
            </a:extLst>
          </p:cNvPr>
          <p:cNvSpPr/>
          <p:nvPr/>
        </p:nvSpPr>
        <p:spPr>
          <a:xfrm>
            <a:off x="2234153" y="1143132"/>
            <a:ext cx="9295907" cy="8176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6D5F48-D705-0765-1ECA-2BE78400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A6CA636A-FC6C-5F22-562A-A701843A2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69"/>
    </mc:Choice>
    <mc:Fallback>
      <p:transition spd="slow" advTm="2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236"/>
            <a:ext cx="10313709" cy="1048896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-Ⅱ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装備ルール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641574-3373-A084-928C-78CA12021EE6}"/>
              </a:ext>
            </a:extLst>
          </p:cNvPr>
          <p:cNvSpPr txBox="1"/>
          <p:nvPr/>
        </p:nvSpPr>
        <p:spPr>
          <a:xfrm>
            <a:off x="7609788" y="889572"/>
            <a:ext cx="4041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accent2">
                    <a:lumMod val="75000"/>
                  </a:schemeClr>
                </a:solidFill>
              </a:rPr>
              <a:t>「必携品」は受付時に確認します。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7F00B0A-221B-7D29-C644-99B2E1C1D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6</a:t>
            </a:fld>
            <a:endParaRPr kumimoji="1" lang="ja-JP" altLang="en-US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BD0DFDFB-56A1-F61E-3E5E-E6C5EE4259E3}"/>
              </a:ext>
            </a:extLst>
          </p:cNvPr>
          <p:cNvCxnSpPr/>
          <p:nvPr/>
        </p:nvCxnSpPr>
        <p:spPr>
          <a:xfrm>
            <a:off x="2743200" y="1989056"/>
            <a:ext cx="80504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CFFE3750-02AC-7346-5B27-D46FB41D01D2}"/>
              </a:ext>
            </a:extLst>
          </p:cNvPr>
          <p:cNvCxnSpPr/>
          <p:nvPr/>
        </p:nvCxnSpPr>
        <p:spPr>
          <a:xfrm>
            <a:off x="2931736" y="2290713"/>
            <a:ext cx="62216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D84497E-9DC6-FF5B-C334-61623247226E}"/>
              </a:ext>
            </a:extLst>
          </p:cNvPr>
          <p:cNvSpPr/>
          <p:nvPr/>
        </p:nvSpPr>
        <p:spPr>
          <a:xfrm>
            <a:off x="2589196" y="1876926"/>
            <a:ext cx="8505825" cy="60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D77EC65-0536-B937-DCA3-E33D791D6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687" y="1714674"/>
            <a:ext cx="9824027" cy="4828759"/>
          </a:xfrm>
          <a:prstGeom prst="rect">
            <a:avLst/>
          </a:prstGeom>
        </p:spPr>
      </p:pic>
      <p:sp>
        <p:nvSpPr>
          <p:cNvPr id="8" name="星: 5 pt 7">
            <a:extLst>
              <a:ext uri="{FF2B5EF4-FFF2-40B4-BE49-F238E27FC236}">
                <a16:creationId xmlns:a16="http://schemas.microsoft.com/office/drawing/2014/main" id="{45F846FF-81A2-35D0-973D-1707597F8A4C}"/>
              </a:ext>
            </a:extLst>
          </p:cNvPr>
          <p:cNvSpPr/>
          <p:nvPr/>
        </p:nvSpPr>
        <p:spPr>
          <a:xfrm>
            <a:off x="2032687" y="1781821"/>
            <a:ext cx="273999" cy="269998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: 5 pt 8">
            <a:extLst>
              <a:ext uri="{FF2B5EF4-FFF2-40B4-BE49-F238E27FC236}">
                <a16:creationId xmlns:a16="http://schemas.microsoft.com/office/drawing/2014/main" id="{B53F8361-B689-37E9-E929-5BE1484DB0B4}"/>
              </a:ext>
            </a:extLst>
          </p:cNvPr>
          <p:cNvSpPr/>
          <p:nvPr/>
        </p:nvSpPr>
        <p:spPr>
          <a:xfrm>
            <a:off x="1974601" y="5352893"/>
            <a:ext cx="273999" cy="269998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: 5 pt 10">
            <a:extLst>
              <a:ext uri="{FF2B5EF4-FFF2-40B4-BE49-F238E27FC236}">
                <a16:creationId xmlns:a16="http://schemas.microsoft.com/office/drawing/2014/main" id="{49496032-BCCE-FBD2-1B6B-E1EE34CECFD9}"/>
              </a:ext>
            </a:extLst>
          </p:cNvPr>
          <p:cNvSpPr/>
          <p:nvPr/>
        </p:nvSpPr>
        <p:spPr>
          <a:xfrm>
            <a:off x="1974601" y="3548023"/>
            <a:ext cx="273999" cy="269998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星: 5 pt 12">
            <a:extLst>
              <a:ext uri="{FF2B5EF4-FFF2-40B4-BE49-F238E27FC236}">
                <a16:creationId xmlns:a16="http://schemas.microsoft.com/office/drawing/2014/main" id="{0594B488-C949-D43F-A17D-17AA6C814C53}"/>
              </a:ext>
            </a:extLst>
          </p:cNvPr>
          <p:cNvSpPr/>
          <p:nvPr/>
        </p:nvSpPr>
        <p:spPr>
          <a:xfrm>
            <a:off x="2001076" y="5948163"/>
            <a:ext cx="273999" cy="269998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9AE85024-3B2F-53C7-48EE-C37EE697C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2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70"/>
    </mc:Choice>
    <mc:Fallback>
      <p:transition spd="slow" advTm="78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236"/>
            <a:ext cx="10313709" cy="1048896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-Ⅱ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装備ルール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641574-3373-A084-928C-78CA12021EE6}"/>
              </a:ext>
            </a:extLst>
          </p:cNvPr>
          <p:cNvSpPr txBox="1"/>
          <p:nvPr/>
        </p:nvSpPr>
        <p:spPr>
          <a:xfrm>
            <a:off x="7609788" y="889572"/>
            <a:ext cx="4041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accent2">
                    <a:lumMod val="75000"/>
                  </a:schemeClr>
                </a:solidFill>
              </a:rPr>
              <a:t>「必携品」は受付時に確認します。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15F22A-1DC3-47B5-2AF9-8A386F2DCC54}"/>
              </a:ext>
            </a:extLst>
          </p:cNvPr>
          <p:cNvSpPr txBox="1"/>
          <p:nvPr/>
        </p:nvSpPr>
        <p:spPr>
          <a:xfrm>
            <a:off x="2976792" y="6342333"/>
            <a:ext cx="846387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700" b="1" dirty="0">
                <a:solidFill>
                  <a:schemeClr val="accent2">
                    <a:lumMod val="75000"/>
                  </a:schemeClr>
                </a:solidFill>
              </a:rPr>
              <a:t>※</a:t>
            </a:r>
            <a:r>
              <a:rPr kumimoji="1" lang="ja-JP" altLang="en-US" sz="1700" b="1">
                <a:solidFill>
                  <a:schemeClr val="accent2">
                    <a:lumMod val="75000"/>
                  </a:schemeClr>
                </a:solidFill>
              </a:rPr>
              <a:t>ロングパンツは</a:t>
            </a:r>
            <a:r>
              <a:rPr kumimoji="1" lang="ja-JP" altLang="en-US" sz="1700" b="1" dirty="0">
                <a:solidFill>
                  <a:schemeClr val="accent2">
                    <a:lumMod val="75000"/>
                  </a:schemeClr>
                </a:solidFill>
              </a:rPr>
              <a:t>長ズボンでも良い。ただし、</a:t>
            </a:r>
            <a:r>
              <a:rPr kumimoji="1" lang="ja-JP" altLang="en-US" sz="1700" b="1" u="sng" dirty="0">
                <a:solidFill>
                  <a:schemeClr val="accent2">
                    <a:lumMod val="75000"/>
                  </a:schemeClr>
                </a:solidFill>
              </a:rPr>
              <a:t>レインウェアのパンツとの兼用は不可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EE597A-D015-90A3-6FA6-9F6C6E01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7451154-50FC-33D9-CF9F-5C0E89132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050" y="1684910"/>
            <a:ext cx="9309406" cy="455566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04A26D1-4AEC-37A3-2B17-224420678A5C}"/>
              </a:ext>
            </a:extLst>
          </p:cNvPr>
          <p:cNvSpPr txBox="1"/>
          <p:nvPr/>
        </p:nvSpPr>
        <p:spPr>
          <a:xfrm>
            <a:off x="5436870" y="2387064"/>
            <a:ext cx="4525277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（ロングコースのみ必携。他コースは推奨）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664509B-65F4-7F17-EA9A-87E045A3FE59}"/>
              </a:ext>
            </a:extLst>
          </p:cNvPr>
          <p:cNvSpPr txBox="1"/>
          <p:nvPr/>
        </p:nvSpPr>
        <p:spPr>
          <a:xfrm>
            <a:off x="3084511" y="4512643"/>
            <a:ext cx="4525277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（ロングコースのみ必携。他コースは推奨）</a:t>
            </a:r>
          </a:p>
        </p:txBody>
      </p:sp>
      <p:sp>
        <p:nvSpPr>
          <p:cNvPr id="6" name="星: 5 pt 5">
            <a:extLst>
              <a:ext uri="{FF2B5EF4-FFF2-40B4-BE49-F238E27FC236}">
                <a16:creationId xmlns:a16="http://schemas.microsoft.com/office/drawing/2014/main" id="{1031BFAC-17B0-1571-B44B-010EC8BCCC3D}"/>
              </a:ext>
            </a:extLst>
          </p:cNvPr>
          <p:cNvSpPr/>
          <p:nvPr/>
        </p:nvSpPr>
        <p:spPr>
          <a:xfrm>
            <a:off x="1650051" y="2486397"/>
            <a:ext cx="273999" cy="269998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4EC1195F-3583-EA07-D8B4-EB162AD67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5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33"/>
    </mc:Choice>
    <mc:Fallback>
      <p:transition spd="slow" advTm="51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236"/>
            <a:ext cx="10313709" cy="1048896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-Ⅱ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装備ルール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641574-3373-A084-928C-78CA12021EE6}"/>
              </a:ext>
            </a:extLst>
          </p:cNvPr>
          <p:cNvSpPr txBox="1"/>
          <p:nvPr/>
        </p:nvSpPr>
        <p:spPr>
          <a:xfrm>
            <a:off x="7609788" y="889572"/>
            <a:ext cx="4041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accent2">
                    <a:lumMod val="75000"/>
                  </a:schemeClr>
                </a:solidFill>
              </a:rPr>
              <a:t>「必携品」は受付時に確認します。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8A94CD-26F9-76B9-785D-08B4CDD2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93C684D-941B-C443-D629-190BAC7C2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631" y="1481488"/>
            <a:ext cx="9680899" cy="350439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4B782A6-8401-6FED-D987-F8337B5FF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239" y="5015681"/>
            <a:ext cx="9267291" cy="1523231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97D20733-34CA-B561-65E9-D2E1D0B9D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8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38"/>
    </mc:Choice>
    <mc:Fallback>
      <p:transition spd="slow" advTm="38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23B33-C537-6A7A-486A-7F0724B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210" y="144306"/>
            <a:ext cx="10313709" cy="1048896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-Ⅲ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自然保護に関するルール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7AD7D6-1CEC-8C5A-343B-648FAC5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8" y="94236"/>
            <a:ext cx="1638300" cy="15906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3C22B73-F014-B46A-F6F9-CDB680A81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333" y="1684911"/>
            <a:ext cx="9861586" cy="4807523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D65527C-57B8-F806-EA6E-38459D41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2121-99E6-4481-8F67-8C6E13DF46A6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A6EE30-4E2D-E06D-2EA7-D7387C9C9D0B}"/>
              </a:ext>
            </a:extLst>
          </p:cNvPr>
          <p:cNvSpPr txBox="1"/>
          <p:nvPr/>
        </p:nvSpPr>
        <p:spPr>
          <a:xfrm>
            <a:off x="4051407" y="1012439"/>
            <a:ext cx="575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アウトドアの大原則：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Leave No Trace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4A5BBDE2-1D16-46D3-F582-560A3B168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08"/>
    </mc:Choice>
    <mc:Fallback>
      <p:transition spd="slow" advTm="5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1760</TotalTime>
  <Words>1451</Words>
  <Application>Microsoft Office PowerPoint</Application>
  <PresentationFormat>ワイド画面</PresentationFormat>
  <Paragraphs>181</Paragraphs>
  <Slides>18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6" baseType="lpstr">
      <vt:lpstr>ＭＳ Ｐゴシック</vt:lpstr>
      <vt:lpstr>ＭＳ ゴシック</vt:lpstr>
      <vt:lpstr>メイリオ</vt:lpstr>
      <vt:lpstr>游ゴシック</vt:lpstr>
      <vt:lpstr>Arial</vt:lpstr>
      <vt:lpstr>Calibri</vt:lpstr>
      <vt:lpstr>Calibri Light</vt:lpstr>
      <vt:lpstr>Office Theme</vt:lpstr>
      <vt:lpstr>PowerPoint プレゼンテーション</vt:lpstr>
      <vt:lpstr>プログラム</vt:lpstr>
      <vt:lpstr>①-Ⅰ　競技ルール</vt:lpstr>
      <vt:lpstr>①-Ⅰ　競技ルール</vt:lpstr>
      <vt:lpstr>①-Ⅰ　競技ルール</vt:lpstr>
      <vt:lpstr>①-Ⅱ　装備ルール</vt:lpstr>
      <vt:lpstr>①-Ⅱ　装備ルール</vt:lpstr>
      <vt:lpstr>①-Ⅱ　装備ルール</vt:lpstr>
      <vt:lpstr>①-Ⅲ　自然保護に関するルール</vt:lpstr>
      <vt:lpstr>②　参加受付・駐車場について</vt:lpstr>
      <vt:lpstr>②　参加受付・駐車場について</vt:lpstr>
      <vt:lpstr>③コース概要-Ⅰショートコース （グリーナブルショートコース）</vt:lpstr>
      <vt:lpstr>　③コース概要-Ⅱミドルコース 　　　　　（ひるぜん高原コース）</vt:lpstr>
      <vt:lpstr>③コース概要-Ⅲロングコース （あさなべ・みひらやま縦走コース）</vt:lpstr>
      <vt:lpstr>　　③コース概要-Ⅲロングコース 　　　（あさなべ・みひらやま縦走コース）</vt:lpstr>
      <vt:lpstr>③コース概要-Ⅲロングコース （あさなべ・みひらやま縦走コース）</vt:lpstr>
      <vt:lpstr>④大会の特徴</vt:lpstr>
      <vt:lpstr>最後に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達也 村松</dc:creator>
  <cp:lastModifiedBy>達也 村松</cp:lastModifiedBy>
  <cp:revision>67</cp:revision>
  <cp:lastPrinted>2023-10-09T02:36:30Z</cp:lastPrinted>
  <dcterms:created xsi:type="dcterms:W3CDTF">2022-10-09T13:05:36Z</dcterms:created>
  <dcterms:modified xsi:type="dcterms:W3CDTF">2023-10-14T23:44:43Z</dcterms:modified>
</cp:coreProperties>
</file>